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8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9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0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700" r:id="rId4"/>
  </p:sldMasterIdLst>
  <p:notesMasterIdLst>
    <p:notesMasterId r:id="rId36"/>
  </p:notesMasterIdLst>
  <p:sldIdLst>
    <p:sldId id="306" r:id="rId5"/>
    <p:sldId id="307" r:id="rId6"/>
    <p:sldId id="358" r:id="rId7"/>
    <p:sldId id="563" r:id="rId8"/>
    <p:sldId id="560" r:id="rId9"/>
    <p:sldId id="570" r:id="rId10"/>
    <p:sldId id="561" r:id="rId11"/>
    <p:sldId id="387" r:id="rId12"/>
    <p:sldId id="564" r:id="rId13"/>
    <p:sldId id="567" r:id="rId14"/>
    <p:sldId id="2142" r:id="rId15"/>
    <p:sldId id="418" r:id="rId16"/>
    <p:sldId id="277" r:id="rId17"/>
    <p:sldId id="568" r:id="rId18"/>
    <p:sldId id="573" r:id="rId19"/>
    <p:sldId id="2134" r:id="rId20"/>
    <p:sldId id="2135" r:id="rId21"/>
    <p:sldId id="566" r:id="rId22"/>
    <p:sldId id="571" r:id="rId23"/>
    <p:sldId id="269" r:id="rId24"/>
    <p:sldId id="485" r:id="rId25"/>
    <p:sldId id="569" r:id="rId26"/>
    <p:sldId id="2136" r:id="rId27"/>
    <p:sldId id="2143" r:id="rId28"/>
    <p:sldId id="2137" r:id="rId29"/>
    <p:sldId id="285" r:id="rId30"/>
    <p:sldId id="555" r:id="rId31"/>
    <p:sldId id="2140" r:id="rId32"/>
    <p:sldId id="2144" r:id="rId33"/>
    <p:sldId id="474" r:id="rId34"/>
    <p:sldId id="310" r:id="rId35"/>
  </p:sldIdLst>
  <p:sldSz cx="11963400" cy="672941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MetaPlusLF" panose="02000503060000020004" pitchFamily="2" charset="-70"/>
      <p:regular r:id="rId41"/>
      <p:bold r:id="rId42"/>
    </p:embeddedFont>
  </p:embeddedFontLst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etaPlusLF" charset="0"/>
        <a:ea typeface="+mn-ea"/>
        <a:cs typeface="MetaPlusLF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etaPlusLF" charset="0"/>
        <a:ea typeface="+mn-ea"/>
        <a:cs typeface="MetaPlusLF" charset="0"/>
      </a:defRPr>
    </a:lvl9pPr>
  </p:defaultTextStyle>
  <p:extLst>
    <p:ext uri="{EFAFB233-063F-42B5-8137-9DF3F51BA10A}">
      <p15:sldGuideLst xmlns:p15="http://schemas.microsoft.com/office/powerpoint/2012/main">
        <p15:guide id="1" pos="3768">
          <p15:clr>
            <a:srgbClr val="A4A3A4"/>
          </p15:clr>
        </p15:guide>
        <p15:guide id="2" orient="horz" pos="28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9D9D9"/>
    <a:srgbClr val="56BAEC"/>
    <a:srgbClr val="3FB0E9"/>
    <a:srgbClr val="7CC9F0"/>
    <a:srgbClr val="C8AFAF"/>
    <a:srgbClr val="FCFCC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84840" autoAdjust="0"/>
  </p:normalViewPr>
  <p:slideViewPr>
    <p:cSldViewPr snapToGrid="0">
      <p:cViewPr varScale="1">
        <p:scale>
          <a:sx n="127" d="100"/>
          <a:sy n="127" d="100"/>
        </p:scale>
        <p:origin x="132" y="150"/>
      </p:cViewPr>
      <p:guideLst>
        <p:guide pos="3768"/>
        <p:guide orient="horz" pos="28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0713D-BF1C-4675-B9C0-D7EACB2B47D0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1CAF0-19DE-448A-A023-86383AAEE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977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7274E-C37A-4315-9879-EFA9F041CE3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33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rgbClr val="FF0000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8510B7-6A45-4938-B5D8-137A83E74D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198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8510B7-6A45-4938-B5D8-137A83E74DCC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7153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01CAF0-19DE-448A-A023-86383AAEEAD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aPlusLF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020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01CAF0-19DE-448A-A023-86383AAEEAD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232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01CAF0-19DE-448A-A023-86383AAEEAD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aPlusLF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24966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8510B7-6A45-4938-B5D8-137A83E74D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8559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8510B7-6A45-4938-B5D8-137A83E74D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3624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8510B7-6A45-4938-B5D8-137A83E74D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9402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8510B7-6A45-4938-B5D8-137A83E74D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940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2413" y="2032000"/>
            <a:ext cx="11456987" cy="3245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52413" y="6336756"/>
            <a:ext cx="11460434" cy="153888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de-DE" sz="1000" dirty="0"/>
              <a:t>Source</a:t>
            </a:r>
            <a:endParaRPr lang="de-DE" dirty="0"/>
          </a:p>
        </p:txBody>
      </p:sp>
      <p:sp>
        <p:nvSpPr>
          <p:cNvPr id="9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34293C-83F7-4094-BCAA-FCFF52E66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956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88D6C5FE-E0CA-4C22-91F5-C685139960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67" y="2032000"/>
            <a:ext cx="11458533" cy="32451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600" b="1" u="none"/>
            </a:lvl1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subtitle</a:t>
            </a:r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66A8A64-531F-4CAA-83A8-3B1806832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6C05FAE4-1526-42D8-AB66-CF45DA831D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413" y="2500313"/>
            <a:ext cx="11456987" cy="3960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117684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6E1DC-81FE-420E-8643-CF372DBFFE3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52000" y="2500313"/>
            <a:ext cx="11458800" cy="39608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2EF1562-100D-4981-A231-E5A928A60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75652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2268" y="2500313"/>
            <a:ext cx="5601600" cy="39608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3" name="Inhaltsplatzhalter 3"/>
          <p:cNvSpPr>
            <a:spLocks noGrp="1"/>
          </p:cNvSpPr>
          <p:nvPr>
            <p:ph sz="half" idx="14"/>
          </p:nvPr>
        </p:nvSpPr>
        <p:spPr>
          <a:xfrm>
            <a:off x="6107800" y="2500314"/>
            <a:ext cx="5601600" cy="39608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2267" y="2032000"/>
            <a:ext cx="5601600" cy="32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 u="none" baseline="0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6109200" y="2032000"/>
            <a:ext cx="5601600" cy="32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 u="none"/>
            </a:lvl1pPr>
          </a:lstStyle>
          <a:p>
            <a:pPr lvl="0"/>
            <a:r>
              <a:rPr lang="de-DE" dirty="0"/>
              <a:t>Click to add subtitle</a:t>
            </a:r>
          </a:p>
        </p:txBody>
      </p:sp>
      <p:sp>
        <p:nvSpPr>
          <p:cNvPr id="11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E414BA-BAC7-4590-BB27-4959D8138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04752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2268" y="2500314"/>
            <a:ext cx="5601600" cy="39608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3" name="Inhaltsplatzhalter 3"/>
          <p:cNvSpPr>
            <a:spLocks noGrp="1"/>
          </p:cNvSpPr>
          <p:nvPr>
            <p:ph sz="half" idx="14"/>
          </p:nvPr>
        </p:nvSpPr>
        <p:spPr>
          <a:xfrm>
            <a:off x="6107800" y="2500315"/>
            <a:ext cx="5601600" cy="39608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de-DE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1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6717109-0CF1-4361-B80E-6D5269B5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3825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6E1DC-81FE-420E-8643-CF372DBFFE3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52000" y="2031999"/>
            <a:ext cx="11458800" cy="4429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CFEF5D5-39D3-4C03-B096-43ECFFC0C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04014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90BB5EE-C30B-4749-A780-D9452999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9219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43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ference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/>
          <p:cNvCxnSpPr/>
          <p:nvPr/>
        </p:nvCxnSpPr>
        <p:spPr>
          <a:xfrm>
            <a:off x="0" y="1493838"/>
            <a:ext cx="119634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/>
          <p:cNvCxnSpPr/>
          <p:nvPr/>
        </p:nvCxnSpPr>
        <p:spPr>
          <a:xfrm>
            <a:off x="6108966" y="1"/>
            <a:ext cx="0" cy="6729413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/>
          <p:nvPr/>
        </p:nvCxnSpPr>
        <p:spPr>
          <a:xfrm>
            <a:off x="0" y="2032000"/>
            <a:ext cx="119634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0" y="2500313"/>
            <a:ext cx="119634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>
            <a:off x="0" y="6460310"/>
            <a:ext cx="119634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/>
          <p:cNvCxnSpPr/>
          <p:nvPr/>
        </p:nvCxnSpPr>
        <p:spPr>
          <a:xfrm>
            <a:off x="11712308" y="1"/>
            <a:ext cx="0" cy="6729413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AF6A2680-4166-429E-9EDF-EE866C64DD04}"/>
              </a:ext>
            </a:extLst>
          </p:cNvPr>
          <p:cNvCxnSpPr/>
          <p:nvPr/>
        </p:nvCxnSpPr>
        <p:spPr>
          <a:xfrm>
            <a:off x="0" y="1348907"/>
            <a:ext cx="11963400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419B3198-1786-4F04-946D-9E972CB7C513}"/>
              </a:ext>
            </a:extLst>
          </p:cNvPr>
          <p:cNvCxnSpPr/>
          <p:nvPr/>
        </p:nvCxnSpPr>
        <p:spPr>
          <a:xfrm>
            <a:off x="5856554" y="1"/>
            <a:ext cx="0" cy="6729413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AEAE687-A5BC-4C36-9FDE-F49F0DB9AD08}"/>
              </a:ext>
            </a:extLst>
          </p:cNvPr>
          <p:cNvCxnSpPr/>
          <p:nvPr/>
        </p:nvCxnSpPr>
        <p:spPr>
          <a:xfrm>
            <a:off x="252679" y="1"/>
            <a:ext cx="0" cy="6729413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159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4.xml"/><Relationship Id="rId1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6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Gerade Verbindung 7"/>
          <p:cNvCxnSpPr/>
          <p:nvPr/>
        </p:nvCxnSpPr>
        <p:spPr>
          <a:xfrm flipV="1">
            <a:off x="250981" y="6530400"/>
            <a:ext cx="114613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7"/>
          <p:cNvCxnSpPr/>
          <p:nvPr/>
        </p:nvCxnSpPr>
        <p:spPr>
          <a:xfrm flipV="1">
            <a:off x="250396" y="1276474"/>
            <a:ext cx="1146191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422800" y="6566400"/>
            <a:ext cx="288306" cy="108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chemeClr val="tx1"/>
                </a:solidFill>
                <a:latin typeface="MetaPlusLF" panose="02000503060000020004" pitchFamily="2" charset="-70"/>
              </a:defRPr>
            </a:lvl1pPr>
          </a:lstStyle>
          <a:p>
            <a:fld id="{EA182149-5FEE-46AB-9490-B3CD4011A72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FESTO_NAME"/>
          <p:cNvSpPr txBox="1"/>
          <p:nvPr>
            <p:custDataLst>
              <p:tags r:id="rId11"/>
            </p:custDataLst>
          </p:nvPr>
        </p:nvSpPr>
        <p:spPr>
          <a:xfrm>
            <a:off x="252000" y="6566400"/>
            <a:ext cx="1857600" cy="12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e-DE" sz="700" dirty="0">
              <a:latin typeface="+mn-lt"/>
            </a:endParaRPr>
          </a:p>
        </p:txBody>
      </p:sp>
      <p:sp>
        <p:nvSpPr>
          <p:cNvPr id="25" name="FESTO_TITEL"/>
          <p:cNvSpPr txBox="1"/>
          <p:nvPr>
            <p:custDataLst>
              <p:tags r:id="rId12"/>
            </p:custDataLst>
          </p:nvPr>
        </p:nvSpPr>
        <p:spPr>
          <a:xfrm>
            <a:off x="2161221" y="6566400"/>
            <a:ext cx="3819600" cy="12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indent="0" algn="l" defTabSz="91431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700" kern="1200" dirty="0">
              <a:solidFill>
                <a:schemeClr val="tx1"/>
              </a:solidFill>
              <a:latin typeface="MetaPlusLF" pitchFamily="34" charset="0"/>
              <a:ea typeface="+mn-ea"/>
              <a:cs typeface="+mn-cs"/>
            </a:endParaRPr>
          </a:p>
        </p:txBody>
      </p:sp>
      <p:sp>
        <p:nvSpPr>
          <p:cNvPr id="26" name="FESTO_ERSTELLT"/>
          <p:cNvSpPr txBox="1"/>
          <p:nvPr>
            <p:custDataLst>
              <p:tags r:id="rId13"/>
            </p:custDataLst>
          </p:nvPr>
        </p:nvSpPr>
        <p:spPr>
          <a:xfrm>
            <a:off x="6102000" y="6566400"/>
            <a:ext cx="1260000" cy="12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00" dirty="0">
              <a:latin typeface="+mn-lt"/>
            </a:endParaRPr>
          </a:p>
        </p:txBody>
      </p:sp>
      <p:sp>
        <p:nvSpPr>
          <p:cNvPr id="28" name="FESTO_GEAENDERT"/>
          <p:cNvSpPr txBox="1"/>
          <p:nvPr>
            <p:custDataLst>
              <p:tags r:id="rId14"/>
            </p:custDataLst>
          </p:nvPr>
        </p:nvSpPr>
        <p:spPr>
          <a:xfrm>
            <a:off x="7434000" y="6566400"/>
            <a:ext cx="1260000" cy="12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00" dirty="0">
              <a:latin typeface="+mn-lt"/>
            </a:endParaRPr>
          </a:p>
        </p:txBody>
      </p:sp>
      <p:sp>
        <p:nvSpPr>
          <p:cNvPr id="29" name="FESTO_STATUS1"/>
          <p:cNvSpPr txBox="1"/>
          <p:nvPr>
            <p:custDataLst>
              <p:tags r:id="rId15"/>
            </p:custDataLst>
          </p:nvPr>
        </p:nvSpPr>
        <p:spPr>
          <a:xfrm>
            <a:off x="8766000" y="6566400"/>
            <a:ext cx="1260000" cy="12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e-DE" sz="700">
                <a:latin typeface="+mn-lt"/>
              </a:rPr>
              <a:t> </a:t>
            </a:r>
            <a:endParaRPr lang="de-DE" sz="700" dirty="0">
              <a:latin typeface="+mn-lt"/>
            </a:endParaRPr>
          </a:p>
        </p:txBody>
      </p:sp>
      <p:sp>
        <p:nvSpPr>
          <p:cNvPr id="30" name="FESTO_VERTRAULICH1"/>
          <p:cNvSpPr txBox="1"/>
          <p:nvPr>
            <p:custDataLst>
              <p:tags r:id="rId16"/>
            </p:custDataLst>
          </p:nvPr>
        </p:nvSpPr>
        <p:spPr>
          <a:xfrm>
            <a:off x="10094400" y="6566400"/>
            <a:ext cx="1260000" cy="12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de-DE" sz="700" dirty="0">
              <a:latin typeface="+mn-lt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788807-16F6-4161-A8B7-864B2F19D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1493836"/>
            <a:ext cx="11456986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B9E07-4336-4A1F-B705-5E6B2911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413" y="2500313"/>
            <a:ext cx="11458387" cy="396080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C09E0ED1-7F86-47FB-B5E5-93C4F1C7FED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962895" y="1006699"/>
            <a:ext cx="756000" cy="13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5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ts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MetaPlusLF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MetaPlusLF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MetaPlusLF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MetaPlusLF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MetaPlusLF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MetaPlusLF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MetaPlusLF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MetaPlusLF" pitchFamily="2" charset="0"/>
        </a:defRPr>
      </a:lvl9pPr>
    </p:titleStyle>
    <p:bodyStyle>
      <a:lvl1pPr marL="180000" indent="-1800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orient="horz" pos="4070">
          <p15:clr>
            <a:srgbClr val="F26B43"/>
          </p15:clr>
        </p15:guide>
        <p15:guide id="11" orient="horz" pos="940">
          <p15:clr>
            <a:srgbClr val="F26B43"/>
          </p15:clr>
        </p15:guide>
        <p15:guide id="12" orient="horz" pos="1280">
          <p15:clr>
            <a:srgbClr val="F26B43"/>
          </p15:clr>
        </p15:guide>
        <p15:guide id="14" orient="horz" pos="1575">
          <p15:clr>
            <a:srgbClr val="F26B43"/>
          </p15:clr>
        </p15:guide>
        <p15:guide id="25" pos="7376">
          <p15:clr>
            <a:srgbClr val="F26B43"/>
          </p15:clr>
        </p15:guide>
        <p15:guide id="26" pos="159">
          <p15:clr>
            <a:srgbClr val="F26B43"/>
          </p15:clr>
        </p15:guide>
        <p15:guide id="27" orient="horz" pos="849">
          <p15:clr>
            <a:srgbClr val="F26B43"/>
          </p15:clr>
        </p15:guide>
        <p15:guide id="28" pos="3689">
          <p15:clr>
            <a:srgbClr val="F26B43"/>
          </p15:clr>
        </p15:guide>
        <p15:guide id="29" pos="38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2.xml"/><Relationship Id="rId9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4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4.bin"/><Relationship Id="rId10" Type="http://schemas.openxmlformats.org/officeDocument/2006/relationships/slide" Target="slide26.xml"/><Relationship Id="rId4" Type="http://schemas.openxmlformats.org/officeDocument/2006/relationships/notesSlide" Target="../notesSlides/notesSlide3.xml"/><Relationship Id="rId9" Type="http://schemas.openxmlformats.org/officeDocument/2006/relationships/slide" Target="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4.xml"/><Relationship Id="rId18" Type="http://schemas.openxmlformats.org/officeDocument/2006/relationships/slide" Target="slide22.xml"/><Relationship Id="rId3" Type="http://schemas.openxmlformats.org/officeDocument/2006/relationships/image" Target="../media/image5.png"/><Relationship Id="rId7" Type="http://schemas.openxmlformats.org/officeDocument/2006/relationships/slide" Target="slide21.xml"/><Relationship Id="rId12" Type="http://schemas.openxmlformats.org/officeDocument/2006/relationships/slide" Target="slide10.xml"/><Relationship Id="rId17" Type="http://schemas.openxmlformats.org/officeDocument/2006/relationships/slide" Target="slide26.xml"/><Relationship Id="rId2" Type="http://schemas.openxmlformats.org/officeDocument/2006/relationships/image" Target="../media/image4.png"/><Relationship Id="rId16" Type="http://schemas.openxmlformats.org/officeDocument/2006/relationships/slide" Target="slide3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11" Type="http://schemas.openxmlformats.org/officeDocument/2006/relationships/slide" Target="slide6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2.xml"/><Relationship Id="rId4" Type="http://schemas.openxmlformats.org/officeDocument/2006/relationships/image" Target="../media/image6.png"/><Relationship Id="rId9" Type="http://schemas.openxmlformats.org/officeDocument/2006/relationships/slide" Target="slide20.xml"/><Relationship Id="rId14" Type="http://schemas.openxmlformats.org/officeDocument/2006/relationships/slide" Target="slide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em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8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2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app.festo.celum.hosting/main/nova-app/explore/101_nodeType(dialog:detail;id=5283_asset;tab=preview)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0.jpe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9.jpe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4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4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0.jpe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5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1.png"/><Relationship Id="rId12" Type="http://schemas.openxmlformats.org/officeDocument/2006/relationships/image" Target="../media/image10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hyperlink" Target="https://www.festo.com/cms/en-gb_gb/12882.htm" TargetMode="External"/><Relationship Id="rId11" Type="http://schemas.openxmlformats.org/officeDocument/2006/relationships/image" Target="../media/image53.png"/><Relationship Id="rId5" Type="http://schemas.openxmlformats.org/officeDocument/2006/relationships/image" Target="../media/image11.emf"/><Relationship Id="rId10" Type="http://schemas.openxmlformats.org/officeDocument/2006/relationships/image" Target="../media/image52.png"/><Relationship Id="rId4" Type="http://schemas.openxmlformats.org/officeDocument/2006/relationships/oleObject" Target="../embeddings/oleObject16.bin"/><Relationship Id="rId9" Type="http://schemas.openxmlformats.org/officeDocument/2006/relationships/hyperlink" Target="https://www.festo.com/animationen/pps_en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60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5" Type="http://schemas.openxmlformats.org/officeDocument/2006/relationships/image" Target="../media/image55.png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57.tif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tags" Target="../tags/tag43.xml"/><Relationship Id="rId16" Type="http://schemas.openxmlformats.org/officeDocument/2006/relationships/image" Target="../media/image70.png"/><Relationship Id="rId1" Type="http://schemas.openxmlformats.org/officeDocument/2006/relationships/tags" Target="../tags/tag42.xml"/><Relationship Id="rId6" Type="http://schemas.openxmlformats.org/officeDocument/2006/relationships/image" Target="../media/image11.emf"/><Relationship Id="rId11" Type="http://schemas.openxmlformats.org/officeDocument/2006/relationships/image" Target="../media/image65.png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esto.com/de/en/p/round-cylinder-id_DSNU_S/?q=~:festoSortOrderScored" TargetMode="External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2" Type="http://schemas.openxmlformats.org/officeDocument/2006/relationships/hyperlink" Target="https://www.festo.com/net/en-gb_gb/SupportPortal/default.aspx?q=PARTdataManager&amp;tab=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esto.com/de/en/e/products/digital-engineering-tools-id_650881/#st_topic_teaser__master_14" TargetMode="External"/><Relationship Id="rId5" Type="http://schemas.openxmlformats.org/officeDocument/2006/relationships/image" Target="../media/image74.png"/><Relationship Id="rId4" Type="http://schemas.openxmlformats.org/officeDocument/2006/relationships/hyperlink" Target="https://www.festo.com/FDT-3D-online" TargetMode="External"/><Relationship Id="rId9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8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77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9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2.xml"/><Relationship Id="rId3" Type="http://schemas.openxmlformats.org/officeDocument/2006/relationships/slide" Target="slide11.xml"/><Relationship Id="rId7" Type="http://schemas.openxmlformats.org/officeDocument/2006/relationships/slide" Target="slide14.xml"/><Relationship Id="rId12" Type="http://schemas.openxmlformats.org/officeDocument/2006/relationships/slide" Target="slide25.xml"/><Relationship Id="rId2" Type="http://schemas.openxmlformats.org/officeDocument/2006/relationships/slideLayout" Target="../slideLayouts/slideLayout1.xml"/><Relationship Id="rId16" Type="http://schemas.openxmlformats.org/officeDocument/2006/relationships/slide" Target="slide24.xml"/><Relationship Id="rId1" Type="http://schemas.openxmlformats.org/officeDocument/2006/relationships/tags" Target="../tags/tag46.xml"/><Relationship Id="rId6" Type="http://schemas.openxmlformats.org/officeDocument/2006/relationships/slide" Target="slide10.xml"/><Relationship Id="rId11" Type="http://schemas.openxmlformats.org/officeDocument/2006/relationships/slide" Target="slide27.xml"/><Relationship Id="rId5" Type="http://schemas.openxmlformats.org/officeDocument/2006/relationships/slide" Target="slide13.xml"/><Relationship Id="rId15" Type="http://schemas.openxmlformats.org/officeDocument/2006/relationships/slide" Target="slide26.xml"/><Relationship Id="rId10" Type="http://schemas.openxmlformats.org/officeDocument/2006/relationships/slide" Target="slide12.xml"/><Relationship Id="rId4" Type="http://schemas.openxmlformats.org/officeDocument/2006/relationships/slide" Target="slide21.xml"/><Relationship Id="rId9" Type="http://schemas.openxmlformats.org/officeDocument/2006/relationships/slide" Target="slide20.xml"/><Relationship Id="rId14" Type="http://schemas.openxmlformats.org/officeDocument/2006/relationships/slide" Target="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CCD1B7C8-8D66-4A60-A300-CB0A88C36BCE}"/>
              </a:ext>
            </a:extLst>
          </p:cNvPr>
          <p:cNvSpPr/>
          <p:nvPr/>
        </p:nvSpPr>
        <p:spPr>
          <a:xfrm>
            <a:off x="0" y="0"/>
            <a:ext cx="11963898" cy="672941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7" name="Rechteck 6"/>
          <p:cNvSpPr/>
          <p:nvPr/>
        </p:nvSpPr>
        <p:spPr>
          <a:xfrm>
            <a:off x="-498" y="2880073"/>
            <a:ext cx="6956775" cy="97797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6188" indent="3116" defTabSz="1173131"/>
            <a:r>
              <a:rPr lang="en-GB" sz="2100" b="1" dirty="0">
                <a:solidFill>
                  <a:schemeClr val="tx1"/>
                </a:solidFill>
              </a:rPr>
              <a:t>Slim and self-adjusting</a:t>
            </a:r>
          </a:p>
          <a:p>
            <a:pPr marL="442419">
              <a:spcBef>
                <a:spcPct val="20000"/>
              </a:spcBef>
            </a:pPr>
            <a:r>
              <a:rPr lang="en-GB" sz="1600" b="1" dirty="0">
                <a:solidFill>
                  <a:schemeClr val="tx1"/>
                </a:solidFill>
              </a:rPr>
              <a:t>Round cylinders DSNU, ESNU and DSNU-S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DE4FD2A-EBD4-4347-A47A-D5D1E58C7D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218" y="2880073"/>
            <a:ext cx="6680089" cy="97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74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51B8B36B-9212-457E-B020-931BE8B9EFDB}"/>
              </a:ext>
            </a:extLst>
          </p:cNvPr>
          <p:cNvSpPr/>
          <p:nvPr/>
        </p:nvSpPr>
        <p:spPr>
          <a:xfrm>
            <a:off x="6756240" y="1397842"/>
            <a:ext cx="4953717" cy="28312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FDBC614-6166-4261-B5C7-658B4FF2C652}"/>
              </a:ext>
            </a:extLst>
          </p:cNvPr>
          <p:cNvSpPr/>
          <p:nvPr/>
        </p:nvSpPr>
        <p:spPr>
          <a:xfrm>
            <a:off x="6756241" y="4376818"/>
            <a:ext cx="4953717" cy="2040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/>
          <a:lstStyle/>
          <a:p>
            <a:r>
              <a:rPr lang="en-GB" dirty="0"/>
              <a:t>Round cylinders DSNU, ESNU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/>
              <a:t>and DSNU-S</a:t>
            </a:r>
          </a:p>
        </p:txBody>
      </p:sp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5E49F904-27FC-4415-9E33-2EB68082D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Slim and self-adjusting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A082FD6-BE20-46EC-83B3-9D0ADB5D880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695" y="1709380"/>
            <a:ext cx="2000117" cy="122007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A2D11E3-A844-4B7C-A7F8-29DB7EE166A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695" y="2500313"/>
            <a:ext cx="2597971" cy="159688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9070D6A-0689-4A29-A2A6-47CB4A833FB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5518" y="4590466"/>
            <a:ext cx="2837813" cy="169458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7E7949D-B99D-4B14-96B7-7957BAC4D228}"/>
              </a:ext>
            </a:extLst>
          </p:cNvPr>
          <p:cNvSpPr txBox="1"/>
          <p:nvPr/>
        </p:nvSpPr>
        <p:spPr>
          <a:xfrm>
            <a:off x="10446759" y="4563946"/>
            <a:ext cx="7006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</a:t>
            </a:r>
          </a:p>
          <a:p>
            <a:r>
              <a:rPr lang="en-GB" sz="1600" dirty="0">
                <a:latin typeface="+mn-lt"/>
              </a:rPr>
              <a:t>(ISO)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(ISO)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221CBFA-0AC3-4083-BD26-2553BDFCBF6D}"/>
              </a:ext>
            </a:extLst>
          </p:cNvPr>
          <p:cNvSpPr txBox="1"/>
          <p:nvPr/>
        </p:nvSpPr>
        <p:spPr>
          <a:xfrm>
            <a:off x="9140000" y="1709380"/>
            <a:ext cx="1151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DSNU-S-... </a:t>
            </a:r>
          </a:p>
          <a:p>
            <a:r>
              <a:rPr lang="en-GB" sz="1600" dirty="0">
                <a:latin typeface="Symbol"/>
                <a:ea typeface="Symbol"/>
                <a:cs typeface="Symbol"/>
                <a:sym typeface="Symbol" charset="2"/>
              </a:rPr>
              <a:t></a:t>
            </a:r>
            <a:r>
              <a:rPr lang="en-GB" sz="1600" dirty="0">
                <a:latin typeface="+mn-lt"/>
              </a:rPr>
              <a:t> 8 ... 16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BB10A01-45FD-4EF8-88B2-C64CD62BEFE3}"/>
              </a:ext>
            </a:extLst>
          </p:cNvPr>
          <p:cNvSpPr txBox="1"/>
          <p:nvPr/>
        </p:nvSpPr>
        <p:spPr>
          <a:xfrm>
            <a:off x="10001250" y="2779931"/>
            <a:ext cx="1151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DSNU-S-... </a:t>
            </a:r>
          </a:p>
          <a:p>
            <a:r>
              <a:rPr lang="en-GB" sz="1600" dirty="0">
                <a:latin typeface="Symbol"/>
                <a:ea typeface="Symbol"/>
                <a:cs typeface="Symbol"/>
                <a:sym typeface="Symbol" charset="2"/>
              </a:rPr>
              <a:t></a:t>
            </a:r>
            <a:r>
              <a:rPr lang="en-GB" sz="1600" dirty="0">
                <a:latin typeface="+mn-lt"/>
              </a:rPr>
              <a:t> 20/25</a:t>
            </a:r>
          </a:p>
        </p:txBody>
      </p:sp>
    </p:spTree>
    <p:extLst>
      <p:ext uri="{BB962C8B-B14F-4D97-AF65-F5344CB8AC3E}">
        <p14:creationId xmlns:p14="http://schemas.microsoft.com/office/powerpoint/2010/main" val="179770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6937C8-37DE-4C19-8111-428DD1E1818A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22" name="Textplatzhalter 3">
            <a:extLst>
              <a:ext uri="{FF2B5EF4-FFF2-40B4-BE49-F238E27FC236}">
                <a16:creationId xmlns:a16="http://schemas.microsoft.com/office/drawing/2014/main" id="{3CB51ED2-FD7B-4BF4-BA2B-C4F9022EA6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1600" dirty="0"/>
              <a:t>Round cylinders DSNU, ESNU</a:t>
            </a:r>
            <a:r>
              <a:rPr lang="en-GB" sz="1600" dirty="0">
                <a:solidFill>
                  <a:srgbClr val="00B050"/>
                </a:solidFill>
              </a:rPr>
              <a:t> </a:t>
            </a:r>
            <a:r>
              <a:rPr lang="en-GB" sz="1600" dirty="0"/>
              <a:t>and DSNU-S</a:t>
            </a:r>
          </a:p>
        </p:txBody>
      </p:sp>
      <p:sp>
        <p:nvSpPr>
          <p:cNvPr id="23" name="Titel 4">
            <a:extLst>
              <a:ext uri="{FF2B5EF4-FFF2-40B4-BE49-F238E27FC236}">
                <a16:creationId xmlns:a16="http://schemas.microsoft.com/office/drawing/2014/main" id="{A7345CA5-BD80-47C1-8B13-EB4EA461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Slim and self-adjusting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sz="quarter" idx="13"/>
          </p:nvPr>
        </p:nvSpPr>
        <p:spPr>
          <a:xfrm>
            <a:off x="252413" y="2500313"/>
            <a:ext cx="5430539" cy="3960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marL="1148109" indent="-792928">
              <a:tabLst>
                <a:tab pos="1148109" algn="l"/>
              </a:tabLst>
            </a:pPr>
            <a:endParaRPr lang="en-GB" sz="1800" b="1" dirty="0">
              <a:solidFill>
                <a:srgbClr val="000000"/>
              </a:solidFill>
            </a:endParaRPr>
          </a:p>
          <a:p>
            <a:pPr marL="1148109" indent="-792928">
              <a:buNone/>
              <a:tabLst>
                <a:tab pos="1148109" algn="l"/>
              </a:tabLst>
            </a:pPr>
            <a:endParaRPr lang="en-GB" sz="1800" b="1" dirty="0">
              <a:solidFill>
                <a:srgbClr val="000000"/>
              </a:solidFill>
            </a:endParaRPr>
          </a:p>
          <a:p>
            <a:pPr marL="84122" indent="0">
              <a:buNone/>
              <a:tabLst>
                <a:tab pos="1148109" algn="l"/>
              </a:tabLst>
            </a:pPr>
            <a:r>
              <a:rPr lang="en-GB" sz="1800" b="1" dirty="0">
                <a:solidFill>
                  <a:srgbClr val="000000"/>
                </a:solidFill>
              </a:rPr>
              <a:t>Agenda:</a:t>
            </a:r>
          </a:p>
          <a:p>
            <a:pPr marL="427022" indent="-342900">
              <a:lnSpc>
                <a:spcPct val="110000"/>
              </a:lnSpc>
              <a:spcBef>
                <a:spcPts val="1000"/>
              </a:spcBef>
              <a:buFont typeface="+mj-lt"/>
              <a:buAutoNum type="arabicPeriod"/>
              <a:tabLst>
                <a:tab pos="1148109" algn="l"/>
              </a:tabLst>
            </a:pPr>
            <a:r>
              <a:rPr lang="en-GB" sz="1800" dirty="0">
                <a:solidFill>
                  <a:srgbClr val="000000"/>
                </a:solidFill>
              </a:rPr>
              <a:t>Brief </a:t>
            </a:r>
            <a:r>
              <a:rPr lang="en-GB" sz="1800" dirty="0"/>
              <a:t>overview of the drive</a:t>
            </a:r>
          </a:p>
          <a:p>
            <a:pPr marL="427022" indent="-342900">
              <a:lnSpc>
                <a:spcPct val="110000"/>
              </a:lnSpc>
              <a:spcBef>
                <a:spcPts val="1000"/>
              </a:spcBef>
              <a:buFont typeface="+mj-lt"/>
              <a:buAutoNum type="arabicPeriod"/>
              <a:tabLst>
                <a:tab pos="1148109" algn="l"/>
              </a:tabLst>
            </a:pPr>
            <a:r>
              <a:rPr lang="en-GB" sz="1800" dirty="0"/>
              <a:t>Find o</a:t>
            </a:r>
            <a:r>
              <a:rPr lang="en-GB" sz="1800" dirty="0">
                <a:solidFill>
                  <a:srgbClr val="000000"/>
                </a:solidFill>
              </a:rPr>
              <a:t>ut about solutions for your requirements</a:t>
            </a:r>
          </a:p>
          <a:p>
            <a:endParaRPr lang="en-GB" sz="1800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C26E02F-8B63-4AC0-906A-78AD641F0981}"/>
              </a:ext>
            </a:extLst>
          </p:cNvPr>
          <p:cNvSpPr/>
          <p:nvPr/>
        </p:nvSpPr>
        <p:spPr>
          <a:xfrm>
            <a:off x="6756240" y="1397842"/>
            <a:ext cx="4953717" cy="28312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4A9BD03-4B69-4B42-B503-9819786A6924}"/>
              </a:ext>
            </a:extLst>
          </p:cNvPr>
          <p:cNvSpPr/>
          <p:nvPr/>
        </p:nvSpPr>
        <p:spPr>
          <a:xfrm>
            <a:off x="6756241" y="4376818"/>
            <a:ext cx="4953717" cy="2040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890B414-7791-4B8D-AD5D-69C3F5E93C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695" y="1709380"/>
            <a:ext cx="2000117" cy="122007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0DC830B-B9FD-4114-842E-F2A7BF9ADA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695" y="2500313"/>
            <a:ext cx="2597971" cy="159688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59EDB3A3-1C1C-4923-8153-997FDF3A03A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5518" y="4590466"/>
            <a:ext cx="2837813" cy="1694580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9FD20D34-B2B6-4EE2-AD11-4C2F0BC73823}"/>
              </a:ext>
            </a:extLst>
          </p:cNvPr>
          <p:cNvSpPr txBox="1"/>
          <p:nvPr/>
        </p:nvSpPr>
        <p:spPr>
          <a:xfrm>
            <a:off x="10446759" y="4563946"/>
            <a:ext cx="7006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</a:t>
            </a:r>
          </a:p>
          <a:p>
            <a:r>
              <a:rPr lang="en-GB" sz="1600" dirty="0">
                <a:latin typeface="+mn-lt"/>
              </a:rPr>
              <a:t>(ISO)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(ISO)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1E0D6CE-5FEF-491E-997E-C4F5C9F0E093}"/>
              </a:ext>
            </a:extLst>
          </p:cNvPr>
          <p:cNvSpPr txBox="1"/>
          <p:nvPr/>
        </p:nvSpPr>
        <p:spPr>
          <a:xfrm>
            <a:off x="9140000" y="1709380"/>
            <a:ext cx="1151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DSNU-S-... </a:t>
            </a:r>
          </a:p>
          <a:p>
            <a:r>
              <a:rPr lang="en-GB" sz="1600" dirty="0">
                <a:latin typeface="Symbol"/>
                <a:ea typeface="Symbol"/>
                <a:cs typeface="Symbol"/>
                <a:sym typeface="Symbol" charset="2"/>
              </a:rPr>
              <a:t></a:t>
            </a:r>
            <a:r>
              <a:rPr lang="en-GB" sz="1600" dirty="0">
                <a:latin typeface="+mn-lt"/>
              </a:rPr>
              <a:t> 8 ... 16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4994D64-9E3B-47D4-8293-B01ADF1DA725}"/>
              </a:ext>
            </a:extLst>
          </p:cNvPr>
          <p:cNvSpPr txBox="1"/>
          <p:nvPr/>
        </p:nvSpPr>
        <p:spPr>
          <a:xfrm>
            <a:off x="10001250" y="2779931"/>
            <a:ext cx="1151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DSNU-S-... </a:t>
            </a:r>
          </a:p>
          <a:p>
            <a:r>
              <a:rPr lang="en-GB" sz="1600" dirty="0">
                <a:latin typeface="Symbol"/>
                <a:ea typeface="Symbol"/>
                <a:cs typeface="Symbol"/>
                <a:sym typeface="Symbol" charset="2"/>
              </a:rPr>
              <a:t></a:t>
            </a:r>
            <a:r>
              <a:rPr lang="en-GB" sz="1600" dirty="0">
                <a:latin typeface="+mn-lt"/>
              </a:rPr>
              <a:t> 20/25</a:t>
            </a:r>
          </a:p>
        </p:txBody>
      </p:sp>
    </p:spTree>
    <p:extLst>
      <p:ext uri="{BB962C8B-B14F-4D97-AF65-F5344CB8AC3E}">
        <p14:creationId xmlns:p14="http://schemas.microsoft.com/office/powerpoint/2010/main" val="3538523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55D87D81-34D7-4957-88E1-7A52EF62F5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9" imgH="358" progId="TCLayout.ActiveDocument.1">
                  <p:embed/>
                </p:oleObj>
              </mc:Choice>
              <mc:Fallback>
                <p:oleObj name="think-cell Folie" r:id="rId4" imgW="359" imgH="358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55D87D81-34D7-4957-88E1-7A52EF62F5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D52C90C9-579B-4070-9D1E-90C38DFF79D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100" b="1" dirty="0"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ACEA39B-14DD-4D9D-8474-C4897DBDB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AF3C7540-D3DD-416F-A90D-68A69B7F71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/>
          <a:lstStyle/>
          <a:p>
            <a:r>
              <a:rPr lang="en-GB" dirty="0"/>
              <a:t>Round cylinders DSNU, ESNU and DSNU-S</a:t>
            </a:r>
          </a:p>
        </p:txBody>
      </p:sp>
      <p:sp>
        <p:nvSpPr>
          <p:cNvPr id="22" name="Titel 4">
            <a:extLst>
              <a:ext uri="{FF2B5EF4-FFF2-40B4-BE49-F238E27FC236}">
                <a16:creationId xmlns:a16="http://schemas.microsoft.com/office/drawing/2014/main" id="{B79B78BE-A018-4746-8547-D1000D72D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Slim and self-adjusting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A620C4-CAF0-4468-A36A-79E8EA5982E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lvl="0" indent="-285750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1" lang="en-GB" dirty="0"/>
              <a:t>Best </a:t>
            </a:r>
            <a:r>
              <a:rPr lang="en-GB" b="1" dirty="0"/>
              <a:t>performance</a:t>
            </a:r>
            <a:br>
              <a:rPr kumimoji="1" lang="en-GB" dirty="0"/>
            </a:br>
            <a:r>
              <a:rPr kumimoji="1" lang="en-GB" dirty="0"/>
              <a:t>proven reliability of the DSNU, ESNU series</a:t>
            </a:r>
          </a:p>
          <a:p>
            <a:pPr marL="285750" indent="-285750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1" lang="en-GB" dirty="0"/>
              <a:t>Extremely </a:t>
            </a:r>
            <a:r>
              <a:rPr lang="en-GB" b="1" dirty="0"/>
              <a:t>versatile</a:t>
            </a:r>
            <a:br>
              <a:rPr kumimoji="1" lang="en-GB" dirty="0"/>
            </a:br>
            <a:r>
              <a:rPr lang="en-GB" dirty="0"/>
              <a:t>thanks to optional variants in </a:t>
            </a:r>
            <a:r>
              <a:rPr kumimoji="1" lang="en-GB" dirty="0"/>
              <a:t>the </a:t>
            </a:r>
            <a:r>
              <a:rPr lang="en-GB" dirty="0"/>
              <a:t>modular system for the DSNU, ESNU</a:t>
            </a:r>
          </a:p>
          <a:p>
            <a:pPr marL="285750" lvl="0" indent="-285750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1" lang="en-GB" dirty="0"/>
              <a:t>Minimal </a:t>
            </a:r>
            <a:r>
              <a:rPr lang="en-GB" b="1" dirty="0"/>
              <a:t>space requirement</a:t>
            </a:r>
            <a:br>
              <a:rPr kumimoji="1" lang="en-GB" dirty="0"/>
            </a:br>
            <a:r>
              <a:rPr kumimoji="1" lang="en-GB" dirty="0"/>
              <a:t>New space-optimised series DSNU-S</a:t>
            </a:r>
          </a:p>
          <a:p>
            <a:pPr marL="285750" indent="-285750" eaLnBrk="0" hangingPunct="0">
              <a:spcBef>
                <a:spcPts val="960"/>
              </a:spcBef>
              <a:buFont typeface="Arial" panose="020B0604020202020204" pitchFamily="34" charset="0"/>
              <a:buChar char="•"/>
            </a:pPr>
            <a:r>
              <a:rPr kumimoji="1" lang="en-GB" dirty="0"/>
              <a:t>Extremely </a:t>
            </a:r>
            <a:r>
              <a:rPr lang="en-GB" b="1" dirty="0"/>
              <a:t>easy and time-saving installation </a:t>
            </a:r>
            <a:br>
              <a:rPr kumimoji="1" lang="en-GB" dirty="0"/>
            </a:br>
            <a:r>
              <a:rPr kumimoji="1" lang="en-GB" dirty="0"/>
              <a:t>With self-adjusting cushioning PPS</a:t>
            </a:r>
          </a:p>
          <a:p>
            <a:pPr marL="285750" lvl="0" indent="-285750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1" lang="en-GB" dirty="0"/>
              <a:t>Extremely </a:t>
            </a:r>
            <a:r>
              <a:rPr lang="en-GB" b="1" dirty="0"/>
              <a:t>economical </a:t>
            </a:r>
            <a:br>
              <a:rPr kumimoji="1" lang="en-GB" dirty="0"/>
            </a:br>
            <a:r>
              <a:rPr kumimoji="1" lang="en-GB" dirty="0"/>
              <a:t>Thanks to attractive price and long service life</a:t>
            </a:r>
          </a:p>
          <a:p>
            <a:pPr marL="285750" lvl="0" indent="-285750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1" lang="en-GB" dirty="0"/>
              <a:t>Easily </a:t>
            </a:r>
            <a:r>
              <a:rPr lang="en-GB" b="1" dirty="0"/>
              <a:t>available</a:t>
            </a:r>
            <a:br>
              <a:rPr kumimoji="1" lang="en-GB" dirty="0"/>
            </a:br>
            <a:r>
              <a:rPr kumimoji="1" lang="en-GB" dirty="0"/>
              <a:t>Short delivery times and worldwide availability of the Core Range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57A70D70-0ABB-458D-AEF6-D0417A01BA46}"/>
              </a:ext>
            </a:extLst>
          </p:cNvPr>
          <p:cNvSpPr/>
          <p:nvPr/>
        </p:nvSpPr>
        <p:spPr>
          <a:xfrm>
            <a:off x="6756240" y="1397842"/>
            <a:ext cx="4953717" cy="28312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A0B67F5-BDF9-4B4C-845B-919C22800C1A}"/>
              </a:ext>
            </a:extLst>
          </p:cNvPr>
          <p:cNvSpPr/>
          <p:nvPr/>
        </p:nvSpPr>
        <p:spPr>
          <a:xfrm>
            <a:off x="6756241" y="4376818"/>
            <a:ext cx="4953717" cy="2040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F51A851-E26B-44FD-BABC-ED680E4B434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695" y="1709380"/>
            <a:ext cx="2000117" cy="122007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28D4413-1301-4053-9155-B6CA9EEA4A3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695" y="2500313"/>
            <a:ext cx="2597971" cy="1596887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47C638DD-0139-468A-9E3D-12118ABBCB0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5518" y="4590466"/>
            <a:ext cx="2837813" cy="1694580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865B08D2-8FDA-45B2-AC4E-483D8DDB56ED}"/>
              </a:ext>
            </a:extLst>
          </p:cNvPr>
          <p:cNvSpPr txBox="1"/>
          <p:nvPr/>
        </p:nvSpPr>
        <p:spPr>
          <a:xfrm>
            <a:off x="10446759" y="4563946"/>
            <a:ext cx="7006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</a:t>
            </a:r>
          </a:p>
          <a:p>
            <a:r>
              <a:rPr lang="en-GB" sz="1600" dirty="0">
                <a:latin typeface="+mn-lt"/>
              </a:rPr>
              <a:t>(ISO)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(ISO)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3321677-1467-49DE-ABD2-751C22FE88F0}"/>
              </a:ext>
            </a:extLst>
          </p:cNvPr>
          <p:cNvSpPr txBox="1"/>
          <p:nvPr/>
        </p:nvSpPr>
        <p:spPr>
          <a:xfrm>
            <a:off x="9140000" y="1709380"/>
            <a:ext cx="1151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DSNU-S-... </a:t>
            </a:r>
          </a:p>
          <a:p>
            <a:r>
              <a:rPr lang="en-GB" sz="1600" dirty="0">
                <a:latin typeface="Symbol"/>
                <a:ea typeface="Symbol"/>
                <a:cs typeface="Symbol"/>
                <a:sym typeface="Symbol" charset="2"/>
              </a:rPr>
              <a:t></a:t>
            </a:r>
            <a:r>
              <a:rPr lang="en-GB" sz="1600" dirty="0">
                <a:latin typeface="+mn-lt"/>
              </a:rPr>
              <a:t> 8 ... 16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7B481AE-6DC0-4519-A97C-9FE3F044A5FF}"/>
              </a:ext>
            </a:extLst>
          </p:cNvPr>
          <p:cNvSpPr txBox="1"/>
          <p:nvPr/>
        </p:nvSpPr>
        <p:spPr>
          <a:xfrm>
            <a:off x="10001250" y="2779931"/>
            <a:ext cx="1151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DSNU-S-... </a:t>
            </a:r>
          </a:p>
          <a:p>
            <a:r>
              <a:rPr lang="en-GB" sz="1600" dirty="0">
                <a:latin typeface="Symbol"/>
                <a:ea typeface="Symbol"/>
                <a:cs typeface="Symbol"/>
                <a:sym typeface="Symbol" charset="2"/>
              </a:rPr>
              <a:t></a:t>
            </a:r>
            <a:r>
              <a:rPr lang="en-GB" sz="1600" dirty="0">
                <a:latin typeface="+mn-lt"/>
              </a:rPr>
              <a:t> 20/25</a:t>
            </a:r>
          </a:p>
        </p:txBody>
      </p:sp>
    </p:spTree>
    <p:extLst>
      <p:ext uri="{BB962C8B-B14F-4D97-AF65-F5344CB8AC3E}">
        <p14:creationId xmlns:p14="http://schemas.microsoft.com/office/powerpoint/2010/main" val="84908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2B7EF27A-BCB4-456B-8C6D-09C47B2A3B16}"/>
              </a:ext>
            </a:extLst>
          </p:cNvPr>
          <p:cNvSpPr/>
          <p:nvPr/>
        </p:nvSpPr>
        <p:spPr>
          <a:xfrm>
            <a:off x="6087292" y="1961011"/>
            <a:ext cx="5610799" cy="36259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E1D891D-00D6-4615-8D2F-DF3C74ABE47A}"/>
              </a:ext>
            </a:extLst>
          </p:cNvPr>
          <p:cNvSpPr/>
          <p:nvPr/>
        </p:nvSpPr>
        <p:spPr>
          <a:xfrm>
            <a:off x="235895" y="1957010"/>
            <a:ext cx="5639533" cy="36299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81D255DF-7CED-45F1-BC79-33A5C0881F7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7" imgH="287" progId="TCLayout.ActiveDocument.1">
                  <p:embed/>
                </p:oleObj>
              </mc:Choice>
              <mc:Fallback>
                <p:oleObj name="think-cell Folie" r:id="rId4" imgW="287" imgH="287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81D255DF-7CED-45F1-BC79-33A5C0881F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060C9E1A-353B-4F91-9195-9D1B3638AA5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100" b="1" dirty="0"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D5D53B8D-A157-4A03-8165-8F695EB12B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82" y="3055702"/>
            <a:ext cx="3799099" cy="2269484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A945E46-BD49-4E43-9FCD-E79818AD0E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2267" y="2243596"/>
            <a:ext cx="5601600" cy="324000"/>
          </a:xfrm>
        </p:spPr>
        <p:txBody>
          <a:bodyPr/>
          <a:lstStyle/>
          <a:p>
            <a:pPr algn="ctr"/>
            <a:r>
              <a:rPr lang="en-GB" sz="2000" dirty="0"/>
              <a:t>DSNU, ESNU (ISO)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69DCEE7-9840-4B75-935C-48A61A04FC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09200" y="2243596"/>
            <a:ext cx="5601600" cy="324000"/>
          </a:xfrm>
        </p:spPr>
        <p:txBody>
          <a:bodyPr/>
          <a:lstStyle/>
          <a:p>
            <a:pPr algn="ctr"/>
            <a:r>
              <a:rPr lang="en-GB" sz="2000" dirty="0"/>
              <a:t>DSNU-S (space-saving)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8CF389-9511-4482-B0CF-FBDBA0AA9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3F6031B-FFE8-4F06-92C9-9B3C1EA17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Pneumatic round cylinder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479A86A-2754-4F0C-8325-E1E503CAA4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41" y="2848240"/>
            <a:ext cx="2000117" cy="122007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CD0ED15-9149-4585-8238-9F2978A911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771" y="3324096"/>
            <a:ext cx="3255569" cy="200109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3409001-1E2C-4A36-BB35-57F33D66B77F}"/>
              </a:ext>
            </a:extLst>
          </p:cNvPr>
          <p:cNvSpPr/>
          <p:nvPr/>
        </p:nvSpPr>
        <p:spPr>
          <a:xfrm>
            <a:off x="252000" y="5606773"/>
            <a:ext cx="5623428" cy="82663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lvl="0" indent="-2857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GB" sz="1570" dirty="0">
                <a:solidFill>
                  <a:srgbClr val="000000"/>
                </a:solidFill>
              </a:rPr>
              <a:t>For use in any application</a:t>
            </a:r>
            <a:r>
              <a:rPr kumimoji="0" lang="en-GB" sz="157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, standardised </a:t>
            </a:r>
            <a:r>
              <a:rPr lang="en-GB" sz="1570" dirty="0">
                <a:solidFill>
                  <a:srgbClr val="000000"/>
                </a:solidFill>
              </a:rPr>
              <a:t>(ISO 6432)</a:t>
            </a:r>
            <a:endParaRPr kumimoji="0" lang="en-GB" sz="157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570" dirty="0">
                <a:solidFill>
                  <a:srgbClr val="000000"/>
                </a:solidFill>
                <a:latin typeface="MetaPlusLF"/>
              </a:rPr>
              <a:t>Reliable design principles for over 30 years</a:t>
            </a:r>
          </a:p>
          <a:p>
            <a:pPr marL="285750" marR="0" lvl="0" indent="-28575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7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Wide range of applications and variants</a:t>
            </a:r>
            <a:endParaRPr kumimoji="0" lang="en-GB" sz="157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925D99DA-6CE4-482A-826A-6B4F9852E2D8}"/>
              </a:ext>
            </a:extLst>
          </p:cNvPr>
          <p:cNvSpPr/>
          <p:nvPr/>
        </p:nvSpPr>
        <p:spPr>
          <a:xfrm>
            <a:off x="6087292" y="5606773"/>
            <a:ext cx="5623428" cy="82663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lvl="0" indent="-2857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157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Up to 35 mm shorter</a:t>
            </a:r>
            <a:endParaRPr kumimoji="0" lang="en-GB" sz="157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  <a:p>
            <a:pPr marL="285750" lvl="0" indent="-2857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GB" sz="1570" dirty="0">
                <a:solidFill>
                  <a:srgbClr val="000000"/>
                </a:solidFill>
                <a:latin typeface="MetaPlusLF"/>
              </a:rPr>
              <a:t>Up to -40% slimmer</a:t>
            </a:r>
          </a:p>
          <a:p>
            <a:pPr marL="285750" lvl="0" indent="-28575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157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Designed for direct mounting in space-critical applications</a:t>
            </a:r>
            <a:endParaRPr kumimoji="0" lang="en-GB" sz="157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DCC3D9EC-8422-4C15-8BED-3B27A109E587}"/>
              </a:ext>
            </a:extLst>
          </p:cNvPr>
          <p:cNvSpPr/>
          <p:nvPr/>
        </p:nvSpPr>
        <p:spPr>
          <a:xfrm>
            <a:off x="3755354" y="4516666"/>
            <a:ext cx="1434258" cy="646746"/>
          </a:xfrm>
          <a:prstGeom prst="round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Update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2021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28DF0A07-325B-4B1E-8075-DC792D71C629}"/>
              </a:ext>
            </a:extLst>
          </p:cNvPr>
          <p:cNvSpPr/>
          <p:nvPr/>
        </p:nvSpPr>
        <p:spPr>
          <a:xfrm>
            <a:off x="9774576" y="4516665"/>
            <a:ext cx="1175676" cy="646747"/>
          </a:xfrm>
          <a:prstGeom prst="round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Since July 2020</a:t>
            </a:r>
          </a:p>
        </p:txBody>
      </p:sp>
    </p:spTree>
    <p:extLst>
      <p:ext uri="{BB962C8B-B14F-4D97-AF65-F5344CB8AC3E}">
        <p14:creationId xmlns:p14="http://schemas.microsoft.com/office/powerpoint/2010/main" val="1401272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E4413A40-1210-4D05-A53D-96101C9C803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E4413A40-1210-4D05-A53D-96101C9C80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EDD82FC5-F4B3-43EA-BF99-2125F6568AF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defRPr/>
            </a:pPr>
            <a:endParaRPr kumimoji="0" lang="en-GB" sz="2100" b="1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pic>
        <p:nvPicPr>
          <p:cNvPr id="100" name="Inhaltsplatzhalter 8">
            <a:extLst>
              <a:ext uri="{FF2B5EF4-FFF2-40B4-BE49-F238E27FC236}">
                <a16:creationId xmlns:a16="http://schemas.microsoft.com/office/drawing/2014/main" id="{79F234F6-6912-43B0-A08B-5048A7BE42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134" y="3014745"/>
            <a:ext cx="3930853" cy="2347281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0DE3AB9-A3B1-4458-AFD3-4BF1727B3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panose="02000503060000020004" pitchFamily="2" charset="-7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-70"/>
              <a:ea typeface="+mn-ea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57224B-ECE8-4DDC-B1C9-507AF0D7A7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Updates from 2021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7373467-70CD-483F-B658-8DD49552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DSNU, ESNU ISO variants – Product relaunch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2488946-9B85-496E-8924-9F1DFEBDEBCD}"/>
              </a:ext>
            </a:extLst>
          </p:cNvPr>
          <p:cNvSpPr/>
          <p:nvPr/>
        </p:nvSpPr>
        <p:spPr>
          <a:xfrm>
            <a:off x="252000" y="6191020"/>
            <a:ext cx="11458799" cy="31796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Continuation of usual part numbers and type codes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cxnSp>
        <p:nvCxnSpPr>
          <p:cNvPr id="92" name="Gerade Verbindung 42">
            <a:extLst>
              <a:ext uri="{FF2B5EF4-FFF2-40B4-BE49-F238E27FC236}">
                <a16:creationId xmlns:a16="http://schemas.microsoft.com/office/drawing/2014/main" id="{DE3EEEC1-24CB-4700-ACAB-A0A6AAECBEDA}"/>
              </a:ext>
            </a:extLst>
          </p:cNvPr>
          <p:cNvCxnSpPr>
            <a:cxnSpLocks/>
          </p:cNvCxnSpPr>
          <p:nvPr/>
        </p:nvCxnSpPr>
        <p:spPr>
          <a:xfrm flipV="1">
            <a:off x="5483198" y="4541061"/>
            <a:ext cx="0" cy="1364762"/>
          </a:xfrm>
          <a:prstGeom prst="line">
            <a:avLst/>
          </a:prstGeom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91" name="Textfeld 90">
            <a:hlinkClick r:id="" action="ppaction://noaction"/>
            <a:extLst>
              <a:ext uri="{FF2B5EF4-FFF2-40B4-BE49-F238E27FC236}">
                <a16:creationId xmlns:a16="http://schemas.microsoft.com/office/drawing/2014/main" id="{BB071F57-850F-4331-9916-F1B8EEA62C09}"/>
              </a:ext>
            </a:extLst>
          </p:cNvPr>
          <p:cNvSpPr txBox="1"/>
          <p:nvPr/>
        </p:nvSpPr>
        <p:spPr>
          <a:xfrm>
            <a:off x="5691659" y="1968120"/>
            <a:ext cx="1878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MetaPlusLF"/>
              </a:rPr>
              <a:t>Spanner flats</a:t>
            </a:r>
          </a:p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1600" kern="0" dirty="0"/>
              <a:t>for easy installation</a:t>
            </a:r>
            <a:endParaRPr kumimoji="0" lang="en-GB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cxnSp>
        <p:nvCxnSpPr>
          <p:cNvPr id="29" name="Gerade Verbindung 42">
            <a:extLst>
              <a:ext uri="{FF2B5EF4-FFF2-40B4-BE49-F238E27FC236}">
                <a16:creationId xmlns:a16="http://schemas.microsoft.com/office/drawing/2014/main" id="{50C4FD7A-1AD5-4D8D-9DEA-137A660FFD79}"/>
              </a:ext>
            </a:extLst>
          </p:cNvPr>
          <p:cNvCxnSpPr>
            <a:cxnSpLocks/>
          </p:cNvCxnSpPr>
          <p:nvPr/>
        </p:nvCxnSpPr>
        <p:spPr>
          <a:xfrm flipV="1">
            <a:off x="5045595" y="5036498"/>
            <a:ext cx="0" cy="881575"/>
          </a:xfrm>
          <a:prstGeom prst="line">
            <a:avLst/>
          </a:prstGeom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3" name="Textfeld 32">
            <a:hlinkClick r:id="" action="ppaction://noaction"/>
            <a:extLst>
              <a:ext uri="{FF2B5EF4-FFF2-40B4-BE49-F238E27FC236}">
                <a16:creationId xmlns:a16="http://schemas.microsoft.com/office/drawing/2014/main" id="{359E7ABE-E00E-4090-A7A6-17803C0944DA}"/>
              </a:ext>
            </a:extLst>
          </p:cNvPr>
          <p:cNvSpPr txBox="1"/>
          <p:nvPr/>
        </p:nvSpPr>
        <p:spPr>
          <a:xfrm>
            <a:off x="6317617" y="4816438"/>
            <a:ext cx="3799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1600" b="1" dirty="0">
                <a:solidFill>
                  <a:srgbClr val="000000"/>
                </a:solidFill>
                <a:latin typeface="MetaPlusLF"/>
              </a:rPr>
              <a:t>Tried-and-tested materials</a:t>
            </a:r>
          </a:p>
          <a:p>
            <a:pPr lvl="0">
              <a:defRPr/>
            </a:pPr>
            <a:r>
              <a:rPr lang="en-GB" sz="1600" dirty="0">
                <a:solidFill>
                  <a:srgbClr val="000000"/>
                </a:solidFill>
                <a:latin typeface="MetaPlusLF"/>
              </a:rPr>
              <a:t>Piston, piston rod, seals, bearings, grease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8D096E71-FC29-41B6-A76A-BE99F27D092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4170">
            <a:off x="5385533" y="3620506"/>
            <a:ext cx="612253" cy="411786"/>
          </a:xfrm>
          <a:prstGeom prst="rect">
            <a:avLst/>
          </a:prstGeom>
        </p:spPr>
      </p:pic>
      <p:sp>
        <p:nvSpPr>
          <p:cNvPr id="34" name="Textfeld 33">
            <a:hlinkClick r:id="rId9" action="ppaction://hlinksldjump"/>
            <a:extLst>
              <a:ext uri="{FF2B5EF4-FFF2-40B4-BE49-F238E27FC236}">
                <a16:creationId xmlns:a16="http://schemas.microsoft.com/office/drawing/2014/main" id="{B06B8F0A-00A2-400A-AE73-5DB1BDA3D3C8}"/>
              </a:ext>
            </a:extLst>
          </p:cNvPr>
          <p:cNvSpPr txBox="1"/>
          <p:nvPr/>
        </p:nvSpPr>
        <p:spPr>
          <a:xfrm>
            <a:off x="9907260" y="5748796"/>
            <a:ext cx="1802138" cy="2769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strike="noStrike" kern="1200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etaPlusLF"/>
                <a:sym typeface="Wingdings" panose="05000000000000000000" pitchFamily="2" charset="2"/>
              </a:rPr>
              <a:t> </a:t>
            </a:r>
            <a:r>
              <a:rPr lang="en-GB" sz="1200" dirty="0">
                <a:solidFill>
                  <a:srgbClr val="000000"/>
                </a:solidFill>
                <a:latin typeface="MetaPlusLF"/>
                <a:sym typeface="Wingdings" panose="05000000000000000000" pitchFamily="2" charset="2"/>
              </a:rPr>
              <a:t>D</a:t>
            </a:r>
            <a:r>
              <a:rPr kumimoji="0" lang="en-GB" sz="1200" b="0" strike="noStrike" kern="1200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</a:rPr>
              <a:t>imensional changes</a:t>
            </a:r>
            <a:endParaRPr kumimoji="0" lang="en-GB" sz="1200" b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</a:endParaRPr>
          </a:p>
        </p:txBody>
      </p:sp>
      <p:sp>
        <p:nvSpPr>
          <p:cNvPr id="38" name="Textfeld 37">
            <a:hlinkClick r:id="" action="ppaction://noaction"/>
            <a:extLst>
              <a:ext uri="{FF2B5EF4-FFF2-40B4-BE49-F238E27FC236}">
                <a16:creationId xmlns:a16="http://schemas.microsoft.com/office/drawing/2014/main" id="{56ACC09D-57F1-41FA-874D-7B623B44FFEF}"/>
              </a:ext>
            </a:extLst>
          </p:cNvPr>
          <p:cNvSpPr txBox="1"/>
          <p:nvPr/>
        </p:nvSpPr>
        <p:spPr>
          <a:xfrm>
            <a:off x="7200027" y="4090213"/>
            <a:ext cx="4156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1600" b="1" dirty="0">
                <a:solidFill>
                  <a:srgbClr val="000000"/>
                </a:solidFill>
              </a:rPr>
              <a:t>Label with Product Key</a:t>
            </a:r>
          </a:p>
          <a:p>
            <a:pPr>
              <a:defRPr/>
            </a:pPr>
            <a:r>
              <a:rPr lang="en-GB" sz="1600" dirty="0"/>
              <a:t>Permanent digital product identification</a:t>
            </a:r>
          </a:p>
        </p:txBody>
      </p:sp>
      <p:cxnSp>
        <p:nvCxnSpPr>
          <p:cNvPr id="39" name="Gerade Verbindung 42">
            <a:extLst>
              <a:ext uri="{FF2B5EF4-FFF2-40B4-BE49-F238E27FC236}">
                <a16:creationId xmlns:a16="http://schemas.microsoft.com/office/drawing/2014/main" id="{42134553-CA0B-443A-9F59-DCEB2287FA60}"/>
              </a:ext>
            </a:extLst>
          </p:cNvPr>
          <p:cNvCxnSpPr>
            <a:cxnSpLocks/>
          </p:cNvCxnSpPr>
          <p:nvPr/>
        </p:nvCxnSpPr>
        <p:spPr>
          <a:xfrm flipV="1">
            <a:off x="7200027" y="3964986"/>
            <a:ext cx="0" cy="720709"/>
          </a:xfrm>
          <a:prstGeom prst="line">
            <a:avLst/>
          </a:prstGeom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3" name="Textfeld 42">
            <a:hlinkClick r:id="" action="ppaction://noaction"/>
            <a:extLst>
              <a:ext uri="{FF2B5EF4-FFF2-40B4-BE49-F238E27FC236}">
                <a16:creationId xmlns:a16="http://schemas.microsoft.com/office/drawing/2014/main" id="{BF95345C-7339-4A32-AF3B-016BD9C80897}"/>
              </a:ext>
            </a:extLst>
          </p:cNvPr>
          <p:cNvSpPr txBox="1"/>
          <p:nvPr/>
        </p:nvSpPr>
        <p:spPr>
          <a:xfrm>
            <a:off x="7706775" y="2497170"/>
            <a:ext cx="3829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1600" b="1" dirty="0"/>
              <a:t>Polymer bearing for pivoting</a:t>
            </a:r>
          </a:p>
          <a:p>
            <a:pPr lvl="0">
              <a:defRPr/>
            </a:pPr>
            <a:r>
              <a:rPr lang="en-GB" sz="1600" dirty="0"/>
              <a:t>Smooth running and low wear</a:t>
            </a:r>
          </a:p>
        </p:txBody>
      </p:sp>
      <p:sp>
        <p:nvSpPr>
          <p:cNvPr id="9" name="Rechteck 22">
            <a:extLst>
              <a:ext uri="{FF2B5EF4-FFF2-40B4-BE49-F238E27FC236}">
                <a16:creationId xmlns:a16="http://schemas.microsoft.com/office/drawing/2014/main" id="{B9C9EBE3-96FC-EFBE-33D3-3003993268C0}"/>
              </a:ext>
            </a:extLst>
          </p:cNvPr>
          <p:cNvSpPr/>
          <p:nvPr/>
        </p:nvSpPr>
        <p:spPr>
          <a:xfrm flipV="1">
            <a:off x="7140514" y="3905473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11" name="Rechteck 22">
            <a:extLst>
              <a:ext uri="{FF2B5EF4-FFF2-40B4-BE49-F238E27FC236}">
                <a16:creationId xmlns:a16="http://schemas.microsoft.com/office/drawing/2014/main" id="{1633789E-507F-227E-890B-7831065D39BF}"/>
              </a:ext>
            </a:extLst>
          </p:cNvPr>
          <p:cNvSpPr/>
          <p:nvPr/>
        </p:nvSpPr>
        <p:spPr>
          <a:xfrm flipV="1">
            <a:off x="5415092" y="4534038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12" name="Rechteck 22">
            <a:extLst>
              <a:ext uri="{FF2B5EF4-FFF2-40B4-BE49-F238E27FC236}">
                <a16:creationId xmlns:a16="http://schemas.microsoft.com/office/drawing/2014/main" id="{4332DDB5-FA19-3850-3439-2173419310D4}"/>
              </a:ext>
            </a:extLst>
          </p:cNvPr>
          <p:cNvSpPr/>
          <p:nvPr/>
        </p:nvSpPr>
        <p:spPr>
          <a:xfrm flipV="1">
            <a:off x="4986082" y="5000558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13" name="Rechteck 22">
            <a:extLst>
              <a:ext uri="{FF2B5EF4-FFF2-40B4-BE49-F238E27FC236}">
                <a16:creationId xmlns:a16="http://schemas.microsoft.com/office/drawing/2014/main" id="{B25A504A-C22D-2817-F75A-9CBD0EE5ADF5}"/>
              </a:ext>
            </a:extLst>
          </p:cNvPr>
          <p:cNvSpPr/>
          <p:nvPr/>
        </p:nvSpPr>
        <p:spPr>
          <a:xfrm flipV="1">
            <a:off x="4637943" y="4735225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14" name="Rechteck 22">
            <a:extLst>
              <a:ext uri="{FF2B5EF4-FFF2-40B4-BE49-F238E27FC236}">
                <a16:creationId xmlns:a16="http://schemas.microsoft.com/office/drawing/2014/main" id="{518A112C-40F0-3731-1AEF-AC7C02CB0C21}"/>
              </a:ext>
            </a:extLst>
          </p:cNvPr>
          <p:cNvSpPr/>
          <p:nvPr/>
        </p:nvSpPr>
        <p:spPr>
          <a:xfrm flipV="1">
            <a:off x="5523773" y="3650022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448AF3-363F-9E3E-51DE-FA6CA97DB4E1}"/>
              </a:ext>
            </a:extLst>
          </p:cNvPr>
          <p:cNvGrpSpPr/>
          <p:nvPr/>
        </p:nvGrpSpPr>
        <p:grpSpPr>
          <a:xfrm>
            <a:off x="7651869" y="3081945"/>
            <a:ext cx="2682229" cy="357607"/>
            <a:chOff x="7651869" y="3081945"/>
            <a:chExt cx="2682229" cy="357607"/>
          </a:xfrm>
        </p:grpSpPr>
        <p:sp>
          <p:nvSpPr>
            <p:cNvPr id="8" name="Rechteck 22">
              <a:extLst>
                <a:ext uri="{FF2B5EF4-FFF2-40B4-BE49-F238E27FC236}">
                  <a16:creationId xmlns:a16="http://schemas.microsoft.com/office/drawing/2014/main" id="{B45011D0-F02F-65FF-CEAD-F7BDB7E3E11D}"/>
                </a:ext>
              </a:extLst>
            </p:cNvPr>
            <p:cNvSpPr/>
            <p:nvPr/>
          </p:nvSpPr>
          <p:spPr>
            <a:xfrm flipV="1">
              <a:off x="7651869" y="3320526"/>
              <a:ext cx="119026" cy="11902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70" dirty="0">
                  <a:solidFill>
                    <a:schemeClr val="tx1"/>
                  </a:solidFill>
                </a:rPr>
                <a:t>    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95BF770-A483-6171-0CBB-145FA533C465}"/>
                </a:ext>
              </a:extLst>
            </p:cNvPr>
            <p:cNvCxnSpPr/>
            <p:nvPr/>
          </p:nvCxnSpPr>
          <p:spPr>
            <a:xfrm>
              <a:off x="7706775" y="3081945"/>
              <a:ext cx="262732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42">
              <a:extLst>
                <a:ext uri="{FF2B5EF4-FFF2-40B4-BE49-F238E27FC236}">
                  <a16:creationId xmlns:a16="http://schemas.microsoft.com/office/drawing/2014/main" id="{A5A77DBF-F0D7-2B26-D8B8-F046BE20C1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06775" y="3081945"/>
              <a:ext cx="0" cy="238581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/>
          </p:spPr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BE3981-A12A-56E1-C84D-5147C245FA91}"/>
              </a:ext>
            </a:extLst>
          </p:cNvPr>
          <p:cNvGrpSpPr/>
          <p:nvPr/>
        </p:nvGrpSpPr>
        <p:grpSpPr>
          <a:xfrm>
            <a:off x="5691659" y="2554806"/>
            <a:ext cx="1824513" cy="1221611"/>
            <a:chOff x="5691659" y="2554806"/>
            <a:chExt cx="1824513" cy="1221611"/>
          </a:xfrm>
        </p:grpSpPr>
        <p:cxnSp>
          <p:nvCxnSpPr>
            <p:cNvPr id="23" name="Gerade Verbindung 42">
              <a:extLst>
                <a:ext uri="{FF2B5EF4-FFF2-40B4-BE49-F238E27FC236}">
                  <a16:creationId xmlns:a16="http://schemas.microsoft.com/office/drawing/2014/main" id="{AAC3B2AF-43BB-E03C-CDB8-95137F25A1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6659" y="2554806"/>
              <a:ext cx="0" cy="1169941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5" name="Rechteck 22">
              <a:extLst>
                <a:ext uri="{FF2B5EF4-FFF2-40B4-BE49-F238E27FC236}">
                  <a16:creationId xmlns:a16="http://schemas.microsoft.com/office/drawing/2014/main" id="{50699C63-1BE6-90AE-3322-BC9D183B2568}"/>
                </a:ext>
              </a:extLst>
            </p:cNvPr>
            <p:cNvSpPr/>
            <p:nvPr/>
          </p:nvSpPr>
          <p:spPr>
            <a:xfrm flipV="1">
              <a:off x="7397146" y="3657391"/>
              <a:ext cx="119026" cy="11902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70" dirty="0">
                  <a:solidFill>
                    <a:schemeClr val="tx1"/>
                  </a:solidFill>
                </a:rPr>
                <a:t>    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72D9DBB-AEC6-6A03-9CA7-9EE890B4F3FD}"/>
                </a:ext>
              </a:extLst>
            </p:cNvPr>
            <p:cNvCxnSpPr>
              <a:cxnSpLocks/>
            </p:cNvCxnSpPr>
            <p:nvPr/>
          </p:nvCxnSpPr>
          <p:spPr>
            <a:xfrm>
              <a:off x="5691659" y="2558884"/>
              <a:ext cx="1765000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ABE38C7-5589-3429-771A-E180AF94E9A6}"/>
              </a:ext>
            </a:extLst>
          </p:cNvPr>
          <p:cNvCxnSpPr>
            <a:cxnSpLocks/>
          </p:cNvCxnSpPr>
          <p:nvPr/>
        </p:nvCxnSpPr>
        <p:spPr>
          <a:xfrm>
            <a:off x="7200027" y="4685695"/>
            <a:ext cx="352998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2AEEF09-F3B3-A731-377A-821D0312A5EF}"/>
              </a:ext>
            </a:extLst>
          </p:cNvPr>
          <p:cNvCxnSpPr>
            <a:cxnSpLocks/>
          </p:cNvCxnSpPr>
          <p:nvPr/>
        </p:nvCxnSpPr>
        <p:spPr>
          <a:xfrm>
            <a:off x="6304998" y="5419008"/>
            <a:ext cx="367809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25">
            <a:extLst>
              <a:ext uri="{FF2B5EF4-FFF2-40B4-BE49-F238E27FC236}">
                <a16:creationId xmlns:a16="http://schemas.microsoft.com/office/drawing/2014/main" id="{DE4EE09D-FA01-CF30-061A-57529EDEA48C}"/>
              </a:ext>
            </a:extLst>
          </p:cNvPr>
          <p:cNvCxnSpPr>
            <a:cxnSpLocks/>
          </p:cNvCxnSpPr>
          <p:nvPr/>
        </p:nvCxnSpPr>
        <p:spPr>
          <a:xfrm flipV="1">
            <a:off x="6304998" y="4188385"/>
            <a:ext cx="0" cy="12306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hteck 22">
            <a:extLst>
              <a:ext uri="{FF2B5EF4-FFF2-40B4-BE49-F238E27FC236}">
                <a16:creationId xmlns:a16="http://schemas.microsoft.com/office/drawing/2014/main" id="{76C63FBF-7E2F-E2EC-828C-B2A065FDA512}"/>
              </a:ext>
            </a:extLst>
          </p:cNvPr>
          <p:cNvSpPr/>
          <p:nvPr/>
        </p:nvSpPr>
        <p:spPr>
          <a:xfrm flipV="1">
            <a:off x="6251637" y="4155781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7E7A996-9A15-951E-1E2B-ABCEB5FC3739}"/>
              </a:ext>
            </a:extLst>
          </p:cNvPr>
          <p:cNvCxnSpPr>
            <a:cxnSpLocks/>
          </p:cNvCxnSpPr>
          <p:nvPr/>
        </p:nvCxnSpPr>
        <p:spPr>
          <a:xfrm>
            <a:off x="5479656" y="5912694"/>
            <a:ext cx="229970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A81890C0-A807-CF9A-E93F-303392B7844B}"/>
              </a:ext>
            </a:extLst>
          </p:cNvPr>
          <p:cNvSpPr txBox="1"/>
          <p:nvPr/>
        </p:nvSpPr>
        <p:spPr>
          <a:xfrm>
            <a:off x="5483198" y="5555825"/>
            <a:ext cx="23558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600" b="1" kern="0" dirty="0"/>
              <a:t>Same technical features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D4A0D35-6CF4-0EA5-8C3E-7485B7B8D4C3}"/>
              </a:ext>
            </a:extLst>
          </p:cNvPr>
          <p:cNvCxnSpPr>
            <a:cxnSpLocks/>
          </p:cNvCxnSpPr>
          <p:nvPr/>
        </p:nvCxnSpPr>
        <p:spPr>
          <a:xfrm>
            <a:off x="2745890" y="5912694"/>
            <a:ext cx="229970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feld 29">
            <a:hlinkClick r:id="" action="ppaction://noaction"/>
            <a:extLst>
              <a:ext uri="{FF2B5EF4-FFF2-40B4-BE49-F238E27FC236}">
                <a16:creationId xmlns:a16="http://schemas.microsoft.com/office/drawing/2014/main" id="{5731ED5D-3FE3-E21D-1B7C-1C6DE2A5F8AC}"/>
              </a:ext>
            </a:extLst>
          </p:cNvPr>
          <p:cNvSpPr txBox="1"/>
          <p:nvPr/>
        </p:nvSpPr>
        <p:spPr>
          <a:xfrm>
            <a:off x="2689793" y="5560542"/>
            <a:ext cx="2339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MetaPlusLF"/>
              </a:rPr>
              <a:t>Same mounting surfaces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2801BB-5D00-C1D8-D732-4E6FEFEC0FF6}"/>
              </a:ext>
            </a:extLst>
          </p:cNvPr>
          <p:cNvSpPr txBox="1"/>
          <p:nvPr/>
        </p:nvSpPr>
        <p:spPr>
          <a:xfrm>
            <a:off x="3213789" y="4127075"/>
            <a:ext cx="13499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800" b="1" dirty="0"/>
              <a:t>PUR seals</a:t>
            </a:r>
          </a:p>
          <a:p>
            <a:pPr lvl="0">
              <a:defRPr/>
            </a:pPr>
            <a:r>
              <a:rPr lang="en-GB" sz="1800" dirty="0"/>
              <a:t>Low wear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2EE216B-6D9C-6D2C-866B-F4410CBBCE17}"/>
              </a:ext>
            </a:extLst>
          </p:cNvPr>
          <p:cNvCxnSpPr>
            <a:cxnSpLocks/>
          </p:cNvCxnSpPr>
          <p:nvPr/>
        </p:nvCxnSpPr>
        <p:spPr>
          <a:xfrm>
            <a:off x="3264538" y="4789543"/>
            <a:ext cx="137340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98">
            <a:hlinkClick r:id="" action="ppaction://noaction"/>
            <a:extLst>
              <a:ext uri="{FF2B5EF4-FFF2-40B4-BE49-F238E27FC236}">
                <a16:creationId xmlns:a16="http://schemas.microsoft.com/office/drawing/2014/main" id="{D36460E1-A6A8-2F24-8CDD-D6AC0AF26DC3}"/>
              </a:ext>
            </a:extLst>
          </p:cNvPr>
          <p:cNvSpPr txBox="1"/>
          <p:nvPr/>
        </p:nvSpPr>
        <p:spPr>
          <a:xfrm>
            <a:off x="416579" y="3106225"/>
            <a:ext cx="5166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160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MetaPlusLF"/>
              </a:rPr>
              <a:t>Sensing option using the </a:t>
            </a:r>
            <a:r>
              <a:rPr kumimoji="0" lang="en-GB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MetaPlusLF"/>
              </a:rPr>
              <a:t>new self-adjusting proximity sensor SDBT-MSX </a:t>
            </a:r>
            <a:r>
              <a:rPr kumimoji="0" lang="en-GB" sz="16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MetaPlusLF"/>
              </a:rPr>
              <a:t>with auto teach-in function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5024C57-58F9-E1EA-0622-17BBCFE52D50}"/>
              </a:ext>
            </a:extLst>
          </p:cNvPr>
          <p:cNvCxnSpPr>
            <a:cxnSpLocks/>
          </p:cNvCxnSpPr>
          <p:nvPr/>
        </p:nvCxnSpPr>
        <p:spPr>
          <a:xfrm>
            <a:off x="416579" y="3716904"/>
            <a:ext cx="5117539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722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A550BA06-350E-456C-A58F-4F0CFCE11BFF}"/>
              </a:ext>
            </a:extLst>
          </p:cNvPr>
          <p:cNvSpPr/>
          <p:nvPr/>
        </p:nvSpPr>
        <p:spPr>
          <a:xfrm>
            <a:off x="251094" y="2047068"/>
            <a:ext cx="5601600" cy="44139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4C60B810-5E8D-4DCB-88C5-187956EDDCF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7" imgH="287" progId="TCLayout.ActiveDocument.1">
                  <p:embed/>
                </p:oleObj>
              </mc:Choice>
              <mc:Fallback>
                <p:oleObj name="think-cell Folie" r:id="rId5" imgW="287" imgH="287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4C60B810-5E8D-4DCB-88C5-187956EDDC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80628290-B6D8-44C1-A066-FB79AF0F275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2100" b="1" dirty="0"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DEA4746-7AD7-58BB-B8C0-C21055A55702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Smallest space requirements for your machine design</a:t>
            </a:r>
          </a:p>
          <a:p>
            <a:pPr marL="285750" marR="0" lvl="0" indent="-28575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Up to 40% slimmer</a:t>
            </a:r>
          </a:p>
          <a:p>
            <a:pPr marL="285750" marR="0" lvl="0" indent="-28575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Up to 35 mm shorter than DSNU ISO variants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  <a:sym typeface="Wingdings" panose="05000000000000000000" pitchFamily="2" charset="2"/>
              </a:rPr>
              <a:t>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Unbeatable in tight conditions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Lightweight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Easy to assemble, even when things are tight</a:t>
            </a:r>
          </a:p>
          <a:p>
            <a:pPr marL="285750" marR="0" lvl="0" indent="-28575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Self-adjusting cushioning above Ø 16</a:t>
            </a:r>
          </a:p>
          <a:p>
            <a:pPr marL="285750" marR="0" lvl="0" indent="-28575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Self-adjusting proximity sensor SDBT-MSX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  <a:sym typeface="Wingdings" panose="05000000000000000000" pitchFamily="2" charset="2"/>
              </a:rPr>
              <a:t>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It doesn’t get any faster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CF2844-CF06-476A-9C53-A05F500A5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7EA2E-AA48-40DF-B2A0-6EF57EB64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possibilities of the space-saving DSNU-S</a:t>
            </a:r>
          </a:p>
        </p:txBody>
      </p:sp>
      <p:pic>
        <p:nvPicPr>
          <p:cNvPr id="25" name="Inhaltsplatzhalter 12">
            <a:extLst>
              <a:ext uri="{FF2B5EF4-FFF2-40B4-BE49-F238E27FC236}">
                <a16:creationId xmlns:a16="http://schemas.microsoft.com/office/drawing/2014/main" id="{6E601867-106A-4F60-B5C2-6B1D91EFD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59" y="3209267"/>
            <a:ext cx="3648810" cy="227101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D8AE8603-C3AE-4BF9-B600-473030F49A6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4170">
            <a:off x="3469305" y="3149290"/>
            <a:ext cx="897942" cy="603933"/>
          </a:xfrm>
          <a:prstGeom prst="rect">
            <a:avLst/>
          </a:prstGeom>
        </p:spPr>
      </p:pic>
      <p:sp>
        <p:nvSpPr>
          <p:cNvPr id="27" name="Textfeld 26">
            <a:hlinkClick r:id="rId9" action="ppaction://hlinksldjump"/>
            <a:extLst>
              <a:ext uri="{FF2B5EF4-FFF2-40B4-BE49-F238E27FC236}">
                <a16:creationId xmlns:a16="http://schemas.microsoft.com/office/drawing/2014/main" id="{65CFCE4A-1692-4438-9071-C4D6227057E3}"/>
              </a:ext>
            </a:extLst>
          </p:cNvPr>
          <p:cNvSpPr txBox="1"/>
          <p:nvPr/>
        </p:nvSpPr>
        <p:spPr>
          <a:xfrm>
            <a:off x="959027" y="3418096"/>
            <a:ext cx="1212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+mn-lt"/>
              </a:rPr>
              <a:t>Optimised dimensions </a:t>
            </a:r>
            <a:br>
              <a:rPr lang="en-GB" sz="1600" b="1" dirty="0">
                <a:latin typeface="+mn-lt"/>
              </a:rPr>
            </a:br>
            <a:r>
              <a:rPr lang="en-GB" sz="1600" dirty="0">
                <a:latin typeface="+mn-lt"/>
              </a:rPr>
              <a:t>DSNU-S</a:t>
            </a: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8AB972B8-91F1-400A-9CE8-7406D2609AB0}"/>
              </a:ext>
            </a:extLst>
          </p:cNvPr>
          <p:cNvCxnSpPr>
            <a:cxnSpLocks/>
          </p:cNvCxnSpPr>
          <p:nvPr/>
        </p:nvCxnSpPr>
        <p:spPr>
          <a:xfrm>
            <a:off x="2171729" y="3452002"/>
            <a:ext cx="0" cy="122665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FFB009EA-1A63-4234-8F5E-5755ACDFE311}"/>
              </a:ext>
            </a:extLst>
          </p:cNvPr>
          <p:cNvCxnSpPr>
            <a:cxnSpLocks/>
          </p:cNvCxnSpPr>
          <p:nvPr/>
        </p:nvCxnSpPr>
        <p:spPr>
          <a:xfrm>
            <a:off x="4032160" y="2374648"/>
            <a:ext cx="0" cy="83461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hlinkClick r:id="" action="ppaction://noaction"/>
            <a:extLst>
              <a:ext uri="{FF2B5EF4-FFF2-40B4-BE49-F238E27FC236}">
                <a16:creationId xmlns:a16="http://schemas.microsoft.com/office/drawing/2014/main" id="{402E71E7-C43E-4D59-9C08-FFA5E6E9F372}"/>
              </a:ext>
            </a:extLst>
          </p:cNvPr>
          <p:cNvSpPr txBox="1"/>
          <p:nvPr/>
        </p:nvSpPr>
        <p:spPr>
          <a:xfrm>
            <a:off x="2231266" y="2282816"/>
            <a:ext cx="1800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Proximity sensor SDBT-MSX </a:t>
            </a:r>
            <a:br>
              <a:rPr lang="en-GB" sz="1600" dirty="0"/>
            </a:br>
            <a:r>
              <a:rPr lang="en-GB" sz="1600" dirty="0"/>
              <a:t>with </a:t>
            </a:r>
            <a:r>
              <a:rPr lang="en-GB" sz="1600" b="1" dirty="0"/>
              <a:t>auto teach-in</a:t>
            </a:r>
          </a:p>
        </p:txBody>
      </p:sp>
      <p:sp>
        <p:nvSpPr>
          <p:cNvPr id="31" name="Textfeld 30">
            <a:hlinkClick r:id="rId10" action="ppaction://hlinksldjump"/>
            <a:extLst>
              <a:ext uri="{FF2B5EF4-FFF2-40B4-BE49-F238E27FC236}">
                <a16:creationId xmlns:a16="http://schemas.microsoft.com/office/drawing/2014/main" id="{68181B5C-D1E9-454A-A2A3-7E861A2CEF05}"/>
              </a:ext>
            </a:extLst>
          </p:cNvPr>
          <p:cNvSpPr txBox="1"/>
          <p:nvPr/>
        </p:nvSpPr>
        <p:spPr>
          <a:xfrm>
            <a:off x="3131713" y="5143951"/>
            <a:ext cx="2993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+mn-lt"/>
              </a:rPr>
              <a:t>Self-adjusting</a:t>
            </a:r>
          </a:p>
          <a:p>
            <a:r>
              <a:rPr lang="en-GB" sz="1600" dirty="0">
                <a:latin typeface="+mn-lt"/>
              </a:rPr>
              <a:t>pneumatic cushioning PPS</a:t>
            </a:r>
          </a:p>
        </p:txBody>
      </p: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10239718-2274-477F-9997-2DDD96738023}"/>
              </a:ext>
            </a:extLst>
          </p:cNvPr>
          <p:cNvCxnSpPr>
            <a:cxnSpLocks/>
          </p:cNvCxnSpPr>
          <p:nvPr/>
        </p:nvCxnSpPr>
        <p:spPr>
          <a:xfrm>
            <a:off x="3131713" y="4678652"/>
            <a:ext cx="0" cy="99062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hlinkClick r:id="" action="ppaction://noaction"/>
            <a:extLst>
              <a:ext uri="{FF2B5EF4-FFF2-40B4-BE49-F238E27FC236}">
                <a16:creationId xmlns:a16="http://schemas.microsoft.com/office/drawing/2014/main" id="{9CE74EAF-177B-4FAE-8ABA-EA9884CF0E76}"/>
              </a:ext>
            </a:extLst>
          </p:cNvPr>
          <p:cNvSpPr txBox="1"/>
          <p:nvPr/>
        </p:nvSpPr>
        <p:spPr>
          <a:xfrm>
            <a:off x="253839" y="5803122"/>
            <a:ext cx="4405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1600" b="1" dirty="0"/>
              <a:t>Copper-free variant available</a:t>
            </a:r>
          </a:p>
          <a:p>
            <a:pPr>
              <a:defRPr/>
            </a:pPr>
            <a:r>
              <a:rPr lang="en-GB" sz="1600" dirty="0"/>
              <a:t>Usage for battery production </a:t>
            </a:r>
          </a:p>
        </p:txBody>
      </p:sp>
      <p:sp>
        <p:nvSpPr>
          <p:cNvPr id="3" name="Rechteck 22">
            <a:extLst>
              <a:ext uri="{FF2B5EF4-FFF2-40B4-BE49-F238E27FC236}">
                <a16:creationId xmlns:a16="http://schemas.microsoft.com/office/drawing/2014/main" id="{384A85AD-AF56-0790-702B-FA0100C50FFF}"/>
              </a:ext>
            </a:extLst>
          </p:cNvPr>
          <p:cNvSpPr/>
          <p:nvPr/>
        </p:nvSpPr>
        <p:spPr>
          <a:xfrm flipV="1">
            <a:off x="3072200" y="4631443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8" name="Rechteck 22">
            <a:extLst>
              <a:ext uri="{FF2B5EF4-FFF2-40B4-BE49-F238E27FC236}">
                <a16:creationId xmlns:a16="http://schemas.microsoft.com/office/drawing/2014/main" id="{3DAD10C1-9B59-D27A-7BFF-9E78A22CA40B}"/>
              </a:ext>
            </a:extLst>
          </p:cNvPr>
          <p:cNvSpPr/>
          <p:nvPr/>
        </p:nvSpPr>
        <p:spPr>
          <a:xfrm flipV="1">
            <a:off x="3972648" y="3096692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9" name="Rechteck 22">
            <a:extLst>
              <a:ext uri="{FF2B5EF4-FFF2-40B4-BE49-F238E27FC236}">
                <a16:creationId xmlns:a16="http://schemas.microsoft.com/office/drawing/2014/main" id="{E11F7B01-D928-1927-121D-90C1BA31C4A3}"/>
              </a:ext>
            </a:extLst>
          </p:cNvPr>
          <p:cNvSpPr/>
          <p:nvPr/>
        </p:nvSpPr>
        <p:spPr>
          <a:xfrm flipV="1">
            <a:off x="2116752" y="4571930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0" dirty="0">
                <a:solidFill>
                  <a:schemeClr val="tx1"/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0275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6937C8-37DE-4C19-8111-428DD1E1818A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4144596" y="2818415"/>
            <a:ext cx="8972550" cy="162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888"/>
              </a:lnSpc>
            </a:pPr>
            <a:r>
              <a:rPr lang="en-GB" sz="7065" b="1" dirty="0">
                <a:latin typeface="+mn-lt"/>
              </a:rPr>
              <a:t>   Your </a:t>
            </a:r>
          </a:p>
          <a:p>
            <a:pPr>
              <a:lnSpc>
                <a:spcPts val="5888"/>
              </a:lnSpc>
            </a:pPr>
            <a:r>
              <a:rPr lang="en-GB" sz="7065" b="1" dirty="0">
                <a:latin typeface="+mn-lt"/>
              </a:rPr>
              <a:t>requirements?</a:t>
            </a:r>
            <a:endParaRPr lang="en-GB" sz="3533" b="1" dirty="0"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83118" y="1986878"/>
            <a:ext cx="4163845" cy="815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710" b="1" dirty="0">
                <a:solidFill>
                  <a:schemeClr val="accent4"/>
                </a:solidFill>
                <a:latin typeface="+mn-lt"/>
              </a:rPr>
              <a:t>Availability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197305" y="2277855"/>
            <a:ext cx="4409735" cy="696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25" b="1" dirty="0">
                <a:solidFill>
                  <a:schemeClr val="accent4"/>
                </a:solidFill>
              </a:rPr>
              <a:t>Features</a:t>
            </a:r>
            <a:endParaRPr lang="en-GB" sz="3925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709859" y="4742534"/>
            <a:ext cx="3519741" cy="51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48" b="1" dirty="0">
                <a:solidFill>
                  <a:schemeClr val="bg1">
                    <a:lumMod val="50000"/>
                  </a:schemeClr>
                </a:solidFill>
              </a:rPr>
              <a:t>Product service life</a:t>
            </a:r>
            <a:endParaRPr lang="en-GB" sz="2748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758936" y="5185401"/>
            <a:ext cx="3744866" cy="129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25" b="1" dirty="0">
                <a:solidFill>
                  <a:schemeClr val="accent3"/>
                </a:solidFill>
                <a:latin typeface="+mn-lt"/>
              </a:rPr>
              <a:t>Applications</a:t>
            </a:r>
          </a:p>
          <a:p>
            <a:endParaRPr lang="en-GB" sz="3925" b="1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334989" y="4212600"/>
            <a:ext cx="2543683" cy="129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25" dirty="0">
                <a:solidFill>
                  <a:schemeClr val="accent5"/>
                </a:solidFill>
                <a:latin typeface="+mn-lt"/>
              </a:rPr>
              <a:t>Functions</a:t>
            </a:r>
          </a:p>
          <a:p>
            <a:endParaRPr lang="en-GB" sz="3925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047256" y="4959605"/>
            <a:ext cx="3391577" cy="694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25" dirty="0">
                <a:latin typeface="+mn-lt"/>
              </a:rPr>
              <a:t>Maintenance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802097" y="4177271"/>
            <a:ext cx="3108945" cy="694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25" b="1" dirty="0">
                <a:solidFill>
                  <a:schemeClr val="accent3"/>
                </a:solidFill>
                <a:latin typeface="+mn-lt"/>
              </a:rPr>
              <a:t>Warehousing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900323" y="2717105"/>
            <a:ext cx="3250261" cy="573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40" dirty="0">
                <a:solidFill>
                  <a:schemeClr val="accent4"/>
                </a:solidFill>
                <a:latin typeface="+mn-lt"/>
              </a:rPr>
              <a:t>Tips and tricks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7036599" y="1778525"/>
            <a:ext cx="2543683" cy="1177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40" dirty="0">
                <a:solidFill>
                  <a:schemeClr val="accent5"/>
                </a:solidFill>
                <a:latin typeface="+mn-lt"/>
              </a:rPr>
              <a:t>Delivery time</a:t>
            </a:r>
          </a:p>
          <a:p>
            <a:endParaRPr lang="en-GB" sz="3925" dirty="0">
              <a:solidFill>
                <a:schemeClr val="accent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783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5D3C68B1-8CE5-4734-9EAE-4E7A3FE5DC18}"/>
              </a:ext>
            </a:extLst>
          </p:cNvPr>
          <p:cNvSpPr/>
          <p:nvPr/>
        </p:nvSpPr>
        <p:spPr>
          <a:xfrm>
            <a:off x="6173979" y="2513622"/>
            <a:ext cx="5547621" cy="28979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2A4B5E8-9BA7-403C-96DF-79B07858C32B}"/>
              </a:ext>
            </a:extLst>
          </p:cNvPr>
          <p:cNvSpPr/>
          <p:nvPr/>
        </p:nvSpPr>
        <p:spPr>
          <a:xfrm>
            <a:off x="250825" y="2513623"/>
            <a:ext cx="5652283" cy="2897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E69603A-229B-4CF1-A46C-051DC84A5A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6937C8-37DE-4C19-8111-428DD1E1818A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3721C83-F9B0-499E-9DCD-C82611BA3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Topics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80CFD05-9D75-4265-AD31-4415C3ED0FC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26" y="3364706"/>
            <a:ext cx="2000117" cy="122007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995F07E-FABC-4F0F-A5E1-FA6B47AC75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372" y="3294306"/>
            <a:ext cx="2552845" cy="156914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CDB7391-AEB0-4AF0-96F3-14CD90933A4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6764" y="2875644"/>
            <a:ext cx="3042328" cy="181670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9E288E2-639C-40AF-B5F6-D37FF55A2DC7}"/>
              </a:ext>
            </a:extLst>
          </p:cNvPr>
          <p:cNvSpPr txBox="1"/>
          <p:nvPr/>
        </p:nvSpPr>
        <p:spPr>
          <a:xfrm>
            <a:off x="10090292" y="4054815"/>
            <a:ext cx="571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+mn-lt"/>
              </a:rPr>
              <a:t>DSNU</a:t>
            </a:r>
          </a:p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(ISO)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1511F9A-DD60-445B-A6A6-EBE5087E011B}"/>
              </a:ext>
            </a:extLst>
          </p:cNvPr>
          <p:cNvSpPr txBox="1"/>
          <p:nvPr/>
        </p:nvSpPr>
        <p:spPr>
          <a:xfrm>
            <a:off x="642653" y="3243425"/>
            <a:ext cx="911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+mn-lt"/>
              </a:rPr>
              <a:t>DSNU-S-... </a:t>
            </a:r>
          </a:p>
          <a:p>
            <a:r>
              <a:rPr lang="en-GB" sz="1200" dirty="0">
                <a:latin typeface="Symbol"/>
                <a:ea typeface="Symbol"/>
                <a:cs typeface="Symbol"/>
                <a:sym typeface="Symbol" charset="2"/>
              </a:rPr>
              <a:t></a:t>
            </a:r>
            <a:r>
              <a:rPr lang="en-GB" sz="1200" dirty="0">
                <a:latin typeface="+mn-lt"/>
              </a:rPr>
              <a:t> 8 ... 16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FE09B77-E7A2-4193-8E3A-0F22F7D21CE3}"/>
              </a:ext>
            </a:extLst>
          </p:cNvPr>
          <p:cNvSpPr txBox="1"/>
          <p:nvPr/>
        </p:nvSpPr>
        <p:spPr>
          <a:xfrm>
            <a:off x="2923501" y="4285648"/>
            <a:ext cx="911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+mn-lt"/>
              </a:rPr>
              <a:t>DSNU-S-... </a:t>
            </a:r>
          </a:p>
          <a:p>
            <a:r>
              <a:rPr lang="en-GB" sz="1200" dirty="0">
                <a:latin typeface="Symbol"/>
                <a:ea typeface="Symbol"/>
                <a:cs typeface="Symbol"/>
                <a:sym typeface="Symbol" charset="2"/>
              </a:rPr>
              <a:t></a:t>
            </a:r>
            <a:r>
              <a:rPr lang="en-GB" sz="1200" dirty="0">
                <a:latin typeface="+mn-lt"/>
              </a:rPr>
              <a:t> 20/25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36A4802-25C7-4609-9A14-EF9EE6B44408}"/>
              </a:ext>
            </a:extLst>
          </p:cNvPr>
          <p:cNvSpPr txBox="1"/>
          <p:nvPr/>
        </p:nvSpPr>
        <p:spPr>
          <a:xfrm>
            <a:off x="4065000" y="2582933"/>
            <a:ext cx="1367682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  <a:hlinkClick r:id="rId5" action="ppaction://hlinksldjump"/>
              </a:rPr>
              <a:t>Motivation</a:t>
            </a:r>
            <a:endParaRPr lang="en-GB" sz="1600" dirty="0">
              <a:latin typeface="+mn-lt"/>
            </a:endParaRPr>
          </a:p>
          <a:p>
            <a:endParaRPr lang="en-GB" sz="1600" dirty="0">
              <a:latin typeface="+mn-lt"/>
            </a:endParaRPr>
          </a:p>
          <a:p>
            <a:r>
              <a:rPr lang="en-GB" sz="1600" dirty="0">
                <a:latin typeface="+mn-lt"/>
                <a:hlinkClick r:id="rId6" action="ppaction://hlinksldjump"/>
              </a:rPr>
              <a:t>Features</a:t>
            </a:r>
            <a:endParaRPr lang="en-GB" sz="1600" dirty="0">
              <a:latin typeface="+mn-lt"/>
            </a:endParaRPr>
          </a:p>
          <a:p>
            <a:endParaRPr lang="en-GB" sz="1600" dirty="0">
              <a:latin typeface="+mn-lt"/>
            </a:endParaRPr>
          </a:p>
          <a:p>
            <a:r>
              <a:rPr lang="en-GB" sz="1600" dirty="0">
                <a:latin typeface="+mn-lt"/>
                <a:hlinkClick r:id="rId7" action="ppaction://hlinksldjump"/>
              </a:rPr>
              <a:t>Dimensions</a:t>
            </a:r>
            <a:endParaRPr lang="en-GB" sz="1600" dirty="0">
              <a:latin typeface="+mn-lt"/>
            </a:endParaRPr>
          </a:p>
          <a:p>
            <a:endParaRPr lang="en-GB" sz="1600" dirty="0">
              <a:latin typeface="+mn-lt"/>
            </a:endParaRPr>
          </a:p>
          <a:p>
            <a:r>
              <a:rPr lang="en-GB" sz="1600" dirty="0">
                <a:latin typeface="+mn-lt"/>
                <a:hlinkClick r:id="rId8" action="ppaction://hlinksldjump"/>
              </a:rPr>
              <a:t>Interfaces</a:t>
            </a:r>
            <a:endParaRPr lang="en-GB" sz="1600" dirty="0">
              <a:latin typeface="+mn-lt"/>
            </a:endParaRPr>
          </a:p>
          <a:p>
            <a:endParaRPr lang="en-GB" sz="1600" dirty="0">
              <a:latin typeface="+mn-lt"/>
            </a:endParaRPr>
          </a:p>
          <a:p>
            <a:r>
              <a:rPr lang="en-GB" sz="1600" dirty="0">
                <a:latin typeface="+mn-lt"/>
                <a:hlinkClick r:id="rId9" action="ppaction://hlinksldjump"/>
              </a:rPr>
              <a:t>Sustainability</a:t>
            </a:r>
            <a:endParaRPr lang="en-GB" sz="1600" dirty="0">
              <a:latin typeface="+mn-lt"/>
            </a:endParaRPr>
          </a:p>
          <a:p>
            <a:endParaRPr lang="en-GB" sz="1600" dirty="0">
              <a:latin typeface="+mn-lt"/>
            </a:endParaRPr>
          </a:p>
          <a:p>
            <a:r>
              <a:rPr lang="en-GB" sz="1600" dirty="0">
                <a:latin typeface="+mn-lt"/>
                <a:hlinkClick r:id="rId10" action="ppaction://hlinksldjump"/>
              </a:rPr>
              <a:t>Application</a:t>
            </a:r>
            <a:endParaRPr lang="en-GB" sz="1600" dirty="0">
              <a:latin typeface="+mn-lt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B8AE597-301F-441E-AE94-4447770BE1A9}"/>
              </a:ext>
            </a:extLst>
          </p:cNvPr>
          <p:cNvSpPr txBox="1"/>
          <p:nvPr/>
        </p:nvSpPr>
        <p:spPr>
          <a:xfrm>
            <a:off x="6611490" y="3143744"/>
            <a:ext cx="1197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  <a:hlinkClick r:id="rId11" action="ppaction://hlinksldjump"/>
              </a:rPr>
              <a:t>Features</a:t>
            </a:r>
            <a:endParaRPr lang="en-GB" sz="1600" dirty="0">
              <a:latin typeface="+mn-lt"/>
            </a:endParaRPr>
          </a:p>
          <a:p>
            <a:endParaRPr lang="en-GB" sz="1600" dirty="0">
              <a:latin typeface="+mn-lt"/>
            </a:endParaRPr>
          </a:p>
          <a:p>
            <a:r>
              <a:rPr lang="en-GB" sz="1600" dirty="0">
                <a:latin typeface="+mn-lt"/>
                <a:hlinkClick r:id="rId12" action="ppaction://hlinksldjump"/>
              </a:rPr>
              <a:t>Dimensions</a:t>
            </a:r>
            <a:endParaRPr lang="en-GB" sz="1600" dirty="0">
              <a:latin typeface="+mn-lt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C3844C3C-F898-4603-A9D1-DFAFDD297B0E}"/>
              </a:ext>
            </a:extLst>
          </p:cNvPr>
          <p:cNvSpPr/>
          <p:nvPr/>
        </p:nvSpPr>
        <p:spPr>
          <a:xfrm>
            <a:off x="257825" y="5651552"/>
            <a:ext cx="11454481" cy="8419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A964ABD-DD27-4748-9755-91690324E399}"/>
              </a:ext>
            </a:extLst>
          </p:cNvPr>
          <p:cNvSpPr txBox="1"/>
          <p:nvPr/>
        </p:nvSpPr>
        <p:spPr>
          <a:xfrm>
            <a:off x="4437319" y="5902103"/>
            <a:ext cx="14294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hlinkClick r:id="rId13" action="ppaction://hlinksldjump"/>
              </a:rPr>
              <a:t>Technical data</a:t>
            </a:r>
            <a:endParaRPr lang="en-GB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C9B3F77-1298-4B3D-9896-595BFAE78E77}"/>
              </a:ext>
            </a:extLst>
          </p:cNvPr>
          <p:cNvSpPr txBox="1"/>
          <p:nvPr/>
        </p:nvSpPr>
        <p:spPr>
          <a:xfrm>
            <a:off x="309457" y="5705683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+mn-lt"/>
              </a:rPr>
              <a:t>Comparison: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50CA910-80F8-446C-82DB-193C0CD35474}"/>
              </a:ext>
            </a:extLst>
          </p:cNvPr>
          <p:cNvSpPr txBox="1"/>
          <p:nvPr/>
        </p:nvSpPr>
        <p:spPr>
          <a:xfrm>
            <a:off x="6480978" y="5903234"/>
            <a:ext cx="1199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  <a:hlinkClick r:id="rId14" action="ppaction://hlinksldjump"/>
              </a:rPr>
              <a:t>Accessories</a:t>
            </a:r>
            <a:endParaRPr lang="en-GB" sz="1600" dirty="0">
              <a:latin typeface="+mn-lt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66062F5C-5FB0-4C2A-B4E1-ED2505617C97}"/>
              </a:ext>
            </a:extLst>
          </p:cNvPr>
          <p:cNvSpPr txBox="1"/>
          <p:nvPr/>
        </p:nvSpPr>
        <p:spPr>
          <a:xfrm>
            <a:off x="1787445" y="5903234"/>
            <a:ext cx="1190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n-lt"/>
                <a:hlinkClick r:id="rId15" action="ppaction://hlinksldjump"/>
              </a:rPr>
              <a:t>Features</a:t>
            </a:r>
            <a:endParaRPr lang="en-GB" sz="1600" dirty="0">
              <a:latin typeface="+mn-lt"/>
            </a:endParaRPr>
          </a:p>
        </p:txBody>
      </p:sp>
      <p:sp>
        <p:nvSpPr>
          <p:cNvPr id="21" name="Textfeld 20">
            <a:hlinkClick r:id="rId16" action="ppaction://hlinksldjump"/>
            <a:extLst>
              <a:ext uri="{FF2B5EF4-FFF2-40B4-BE49-F238E27FC236}">
                <a16:creationId xmlns:a16="http://schemas.microsoft.com/office/drawing/2014/main" id="{DED7600C-C702-4DEA-B1A3-92AB4F0AB052}"/>
              </a:ext>
            </a:extLst>
          </p:cNvPr>
          <p:cNvSpPr txBox="1"/>
          <p:nvPr/>
        </p:nvSpPr>
        <p:spPr>
          <a:xfrm>
            <a:off x="9999311" y="5903234"/>
            <a:ext cx="987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  <a:hlinkClick r:id="rId16" action="ppaction://hlinksldjump"/>
              </a:rPr>
              <a:t>Overview</a:t>
            </a:r>
            <a:endParaRPr lang="en-GB" sz="1600" dirty="0">
              <a:latin typeface="+mn-lt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91A38B5-8A74-4C23-8F3E-70E7280D1FEA}"/>
              </a:ext>
            </a:extLst>
          </p:cNvPr>
          <p:cNvSpPr txBox="1"/>
          <p:nvPr/>
        </p:nvSpPr>
        <p:spPr>
          <a:xfrm>
            <a:off x="8061811" y="5903234"/>
            <a:ext cx="1560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hlinkClick r:id="rId17" action="ppaction://hlinksldjump"/>
              </a:rPr>
              <a:t>PPS cushioning </a:t>
            </a:r>
            <a:endParaRPr lang="en-GB" sz="1600" dirty="0">
              <a:latin typeface="+mn-lt"/>
            </a:endParaRPr>
          </a:p>
        </p:txBody>
      </p:sp>
      <p:sp>
        <p:nvSpPr>
          <p:cNvPr id="3" name="Textfeld 23">
            <a:extLst>
              <a:ext uri="{FF2B5EF4-FFF2-40B4-BE49-F238E27FC236}">
                <a16:creationId xmlns:a16="http://schemas.microsoft.com/office/drawing/2014/main" id="{E2C1DD8E-8922-AEBF-CBF0-CEB6C43A1C8E}"/>
              </a:ext>
            </a:extLst>
          </p:cNvPr>
          <p:cNvSpPr txBox="1"/>
          <p:nvPr/>
        </p:nvSpPr>
        <p:spPr>
          <a:xfrm>
            <a:off x="3085517" y="5903234"/>
            <a:ext cx="737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hlinkClick r:id="rId18" action="ppaction://hlinksldjump"/>
              </a:rPr>
              <a:t>Forces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125233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platzhalter 1">
            <a:extLst>
              <a:ext uri="{FF2B5EF4-FFF2-40B4-BE49-F238E27FC236}">
                <a16:creationId xmlns:a16="http://schemas.microsoft.com/office/drawing/2014/main" id="{3FCA22E8-B27E-4D8D-B928-08438FE16E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DSNU 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(ISO)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1C173A-26F5-4255-B39C-6435499F3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91" name="Titel 4">
            <a:extLst>
              <a:ext uri="{FF2B5EF4-FFF2-40B4-BE49-F238E27FC236}">
                <a16:creationId xmlns:a16="http://schemas.microsoft.com/office/drawing/2014/main" id="{944A9B30-6218-4C5F-A31A-64176171D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latin typeface="+mj-lt"/>
              </a:rPr>
              <a:t>Features</a:t>
            </a:r>
            <a:endParaRPr lang="en-GB" sz="24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11" name="Inhaltsplatzhalter 8">
            <a:extLst>
              <a:ext uri="{FF2B5EF4-FFF2-40B4-BE49-F238E27FC236}">
                <a16:creationId xmlns:a16="http://schemas.microsoft.com/office/drawing/2014/main" id="{139F353E-0AB9-4355-B12B-4F6E56CA7B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56" y="3598803"/>
            <a:ext cx="3353096" cy="2002278"/>
          </a:xfrm>
          <a:prstGeom prst="rect">
            <a:avLst/>
          </a:prstGeom>
        </p:spPr>
      </p:pic>
      <p:cxnSp>
        <p:nvCxnSpPr>
          <p:cNvPr id="52" name="Gerader Verbinder 10">
            <a:extLst>
              <a:ext uri="{FF2B5EF4-FFF2-40B4-BE49-F238E27FC236}">
                <a16:creationId xmlns:a16="http://schemas.microsoft.com/office/drawing/2014/main" id="{A2DCBF2B-9D37-433F-A613-35772549E6BC}"/>
              </a:ext>
            </a:extLst>
          </p:cNvPr>
          <p:cNvCxnSpPr>
            <a:cxnSpLocks/>
            <a:endCxn id="51" idx="0"/>
          </p:cNvCxnSpPr>
          <p:nvPr/>
        </p:nvCxnSpPr>
        <p:spPr>
          <a:xfrm flipV="1">
            <a:off x="5414422" y="5210047"/>
            <a:ext cx="11310" cy="1160066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5913955-0829-47BB-B850-F5FD9F69ED75}"/>
              </a:ext>
            </a:extLst>
          </p:cNvPr>
          <p:cNvCxnSpPr>
            <a:cxnSpLocks/>
          </p:cNvCxnSpPr>
          <p:nvPr/>
        </p:nvCxnSpPr>
        <p:spPr>
          <a:xfrm>
            <a:off x="5411476" y="6370113"/>
            <a:ext cx="3932709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75A0BCA-7E48-46AA-BE6B-B815FAEBB72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359" imgH="358" progId="TCLayout.ActiveDocument.1">
                  <p:embed/>
                </p:oleObj>
              </mc:Choice>
              <mc:Fallback>
                <p:oleObj name="think-cell Folie" r:id="rId6" imgW="359" imgH="358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75A0BCA-7E48-46AA-BE6B-B815FAEBB7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9409D8E7-45A1-4E0A-A5F9-04C352484BE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ea typeface="+mn-ea"/>
              <a:cs typeface="+mn-cs"/>
              <a:sym typeface="MetaPlusLF" panose="02000503060000020004" pitchFamily="2" charset="0"/>
            </a:endParaRPr>
          </a:p>
        </p:txBody>
      </p:sp>
      <p:sp>
        <p:nvSpPr>
          <p:cNvPr id="24" name="Textfeld 23">
            <a:hlinkClick r:id="" action="ppaction://noaction"/>
            <a:extLst>
              <a:ext uri="{FF2B5EF4-FFF2-40B4-BE49-F238E27FC236}">
                <a16:creationId xmlns:a16="http://schemas.microsoft.com/office/drawing/2014/main" id="{622A1AB9-34C5-4979-AFF9-0B061E92D11F}"/>
              </a:ext>
            </a:extLst>
          </p:cNvPr>
          <p:cNvSpPr txBox="1"/>
          <p:nvPr/>
        </p:nvSpPr>
        <p:spPr>
          <a:xfrm>
            <a:off x="1815360" y="3880877"/>
            <a:ext cx="3296126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Seal for piston rod and piston made of PUR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Wear resistant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Economical by long lifetime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27" name="Textfeld 26">
            <a:hlinkClick r:id="" action="ppaction://noaction"/>
            <a:extLst>
              <a:ext uri="{FF2B5EF4-FFF2-40B4-BE49-F238E27FC236}">
                <a16:creationId xmlns:a16="http://schemas.microsoft.com/office/drawing/2014/main" id="{8E268836-BC6A-41F6-8251-01822390AE54}"/>
              </a:ext>
            </a:extLst>
          </p:cNvPr>
          <p:cNvSpPr txBox="1"/>
          <p:nvPr/>
        </p:nvSpPr>
        <p:spPr>
          <a:xfrm>
            <a:off x="6767672" y="4657262"/>
            <a:ext cx="3010904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Barrel made of stainless steel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Sturdy design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Economical by long lifetime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30" name="Textfeld 29">
            <a:hlinkClick r:id="" action="ppaction://noaction"/>
            <a:extLst>
              <a:ext uri="{FF2B5EF4-FFF2-40B4-BE49-F238E27FC236}">
                <a16:creationId xmlns:a16="http://schemas.microsoft.com/office/drawing/2014/main" id="{F4381A43-0848-4019-8DB0-ACEA720529F9}"/>
              </a:ext>
            </a:extLst>
          </p:cNvPr>
          <p:cNvSpPr txBox="1"/>
          <p:nvPr/>
        </p:nvSpPr>
        <p:spPr>
          <a:xfrm>
            <a:off x="7007757" y="1429451"/>
            <a:ext cx="4585560" cy="1294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Piston with integrated elastic cushioning element 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Standard with all cushioning variants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Reduced effort for noise reduction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Robust for max. impact force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High performance also with higher loads and speeds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Economical by long lifetime</a:t>
            </a:r>
          </a:p>
        </p:txBody>
      </p:sp>
      <p:sp>
        <p:nvSpPr>
          <p:cNvPr id="32" name="Textfeld 31">
            <a:hlinkClick r:id="" action="ppaction://noaction"/>
            <a:extLst>
              <a:ext uri="{FF2B5EF4-FFF2-40B4-BE49-F238E27FC236}">
                <a16:creationId xmlns:a16="http://schemas.microsoft.com/office/drawing/2014/main" id="{969EF3EC-76E3-4843-9968-389FB49CA5D8}"/>
              </a:ext>
            </a:extLst>
          </p:cNvPr>
          <p:cNvSpPr txBox="1"/>
          <p:nvPr/>
        </p:nvSpPr>
        <p:spPr>
          <a:xfrm>
            <a:off x="3259248" y="1743806"/>
            <a:ext cx="3508424" cy="109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Self-adjusting pneumatic cushioning PPS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Easy installation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Time saving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Reduced space requirements w/o screw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Tamper-proof</a:t>
            </a:r>
          </a:p>
        </p:txBody>
      </p:sp>
      <p:sp>
        <p:nvSpPr>
          <p:cNvPr id="37" name="Textfeld 36">
            <a:hlinkClick r:id="" action="ppaction://noaction"/>
            <a:extLst>
              <a:ext uri="{FF2B5EF4-FFF2-40B4-BE49-F238E27FC236}">
                <a16:creationId xmlns:a16="http://schemas.microsoft.com/office/drawing/2014/main" id="{83189B67-7C24-4DD0-B7A2-599A7D4A6DF6}"/>
              </a:ext>
            </a:extLst>
          </p:cNvPr>
          <p:cNvSpPr txBox="1"/>
          <p:nvPr/>
        </p:nvSpPr>
        <p:spPr>
          <a:xfrm>
            <a:off x="8137705" y="3610491"/>
            <a:ext cx="3571876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Label with product-key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Unique product identification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Service for customer and logistics, re-ordering and traceability</a:t>
            </a:r>
          </a:p>
        </p:txBody>
      </p:sp>
      <p:sp>
        <p:nvSpPr>
          <p:cNvPr id="42" name="Textfeld 41">
            <a:hlinkClick r:id="" action="ppaction://noaction"/>
            <a:extLst>
              <a:ext uri="{FF2B5EF4-FFF2-40B4-BE49-F238E27FC236}">
                <a16:creationId xmlns:a16="http://schemas.microsoft.com/office/drawing/2014/main" id="{4869B76E-CC18-42FF-AE72-985E045B1331}"/>
              </a:ext>
            </a:extLst>
          </p:cNvPr>
          <p:cNvSpPr txBox="1"/>
          <p:nvPr/>
        </p:nvSpPr>
        <p:spPr>
          <a:xfrm>
            <a:off x="5416283" y="5479768"/>
            <a:ext cx="3820302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Rod bearing made of sintered metal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Robust performance with lateral loads, long strokes and applied moment with pivoting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Economical by long lifetime</a:t>
            </a:r>
          </a:p>
        </p:txBody>
      </p:sp>
      <p:sp>
        <p:nvSpPr>
          <p:cNvPr id="44" name="Textfeld 43">
            <a:hlinkClick r:id="" action="ppaction://noaction"/>
            <a:extLst>
              <a:ext uri="{FF2B5EF4-FFF2-40B4-BE49-F238E27FC236}">
                <a16:creationId xmlns:a16="http://schemas.microsoft.com/office/drawing/2014/main" id="{75EE7C45-684D-4B26-BA7A-C3ECEE843E71}"/>
              </a:ext>
            </a:extLst>
          </p:cNvPr>
          <p:cNvSpPr txBox="1"/>
          <p:nvPr/>
        </p:nvSpPr>
        <p:spPr>
          <a:xfrm>
            <a:off x="8137705" y="2671661"/>
            <a:ext cx="3011835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Polymer bearing for pivoting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Standard for all sizes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Reduced wear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Economical by long lifetime</a:t>
            </a:r>
          </a:p>
        </p:txBody>
      </p:sp>
      <p:sp>
        <p:nvSpPr>
          <p:cNvPr id="48" name="Textfeld 47">
            <a:hlinkClick r:id="" action="ppaction://noaction"/>
            <a:extLst>
              <a:ext uri="{FF2B5EF4-FFF2-40B4-BE49-F238E27FC236}">
                <a16:creationId xmlns:a16="http://schemas.microsoft.com/office/drawing/2014/main" id="{7F4F2109-708D-4588-BE07-B2A938C900F3}"/>
              </a:ext>
            </a:extLst>
          </p:cNvPr>
          <p:cNvSpPr txBox="1"/>
          <p:nvPr/>
        </p:nvSpPr>
        <p:spPr>
          <a:xfrm>
            <a:off x="252266" y="5570779"/>
            <a:ext cx="3753138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Variety of optional modular kit types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Perfect fit to the surroundings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Easy ordering of serial products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Global availability by known order channels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62" name="Textfeld 61">
            <a:hlinkClick r:id="" action="ppaction://noaction"/>
            <a:extLst>
              <a:ext uri="{FF2B5EF4-FFF2-40B4-BE49-F238E27FC236}">
                <a16:creationId xmlns:a16="http://schemas.microsoft.com/office/drawing/2014/main" id="{9F6B8ACB-0A4B-483C-BB9D-24107AE57DCB}"/>
              </a:ext>
            </a:extLst>
          </p:cNvPr>
          <p:cNvSpPr txBox="1"/>
          <p:nvPr/>
        </p:nvSpPr>
        <p:spPr>
          <a:xfrm>
            <a:off x="2507027" y="3118835"/>
            <a:ext cx="3942919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Piston with magnet for sensing standard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Easy product selection and stock handling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Usage of new self-adjusting cylinder switch SDBT-MSX</a:t>
            </a:r>
          </a:p>
        </p:txBody>
      </p:sp>
      <p:sp>
        <p:nvSpPr>
          <p:cNvPr id="46" name="Textfeld 45">
            <a:hlinkClick r:id="" action="ppaction://noaction"/>
            <a:extLst>
              <a:ext uri="{FF2B5EF4-FFF2-40B4-BE49-F238E27FC236}">
                <a16:creationId xmlns:a16="http://schemas.microsoft.com/office/drawing/2014/main" id="{72CB3CFB-6B77-4995-B054-B4F3755F7B99}"/>
              </a:ext>
            </a:extLst>
          </p:cNvPr>
          <p:cNvSpPr txBox="1"/>
          <p:nvPr/>
        </p:nvSpPr>
        <p:spPr>
          <a:xfrm>
            <a:off x="1466675" y="4607541"/>
            <a:ext cx="3274191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Piston rod made of stainless steel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Corrosion and wear resistant to prevent leakage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Economical by long lifetime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cxnSp>
        <p:nvCxnSpPr>
          <p:cNvPr id="47" name="Gerader Verbinder 10">
            <a:extLst>
              <a:ext uri="{FF2B5EF4-FFF2-40B4-BE49-F238E27FC236}">
                <a16:creationId xmlns:a16="http://schemas.microsoft.com/office/drawing/2014/main" id="{D5989B88-456A-48B1-90E5-5940BDA453F9}"/>
              </a:ext>
            </a:extLst>
          </p:cNvPr>
          <p:cNvCxnSpPr>
            <a:cxnSpLocks/>
            <a:stCxn id="49" idx="2"/>
          </p:cNvCxnSpPr>
          <p:nvPr/>
        </p:nvCxnSpPr>
        <p:spPr>
          <a:xfrm flipH="1" flipV="1">
            <a:off x="7846919" y="3556056"/>
            <a:ext cx="11961" cy="36789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49" name="Rechteck 22">
            <a:extLst>
              <a:ext uri="{FF2B5EF4-FFF2-40B4-BE49-F238E27FC236}">
                <a16:creationId xmlns:a16="http://schemas.microsoft.com/office/drawing/2014/main" id="{3F8D9B4F-9598-4139-B38D-CC251AB1B93D}"/>
              </a:ext>
            </a:extLst>
          </p:cNvPr>
          <p:cNvSpPr/>
          <p:nvPr/>
        </p:nvSpPr>
        <p:spPr>
          <a:xfrm flipV="1">
            <a:off x="7799367" y="3923946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03A86F8-BB26-46D3-BF7D-2CB871DA622B}"/>
              </a:ext>
            </a:extLst>
          </p:cNvPr>
          <p:cNvCxnSpPr>
            <a:cxnSpLocks/>
          </p:cNvCxnSpPr>
          <p:nvPr/>
        </p:nvCxnSpPr>
        <p:spPr>
          <a:xfrm>
            <a:off x="7842459" y="3560516"/>
            <a:ext cx="3307081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22">
            <a:extLst>
              <a:ext uri="{FF2B5EF4-FFF2-40B4-BE49-F238E27FC236}">
                <a16:creationId xmlns:a16="http://schemas.microsoft.com/office/drawing/2014/main" id="{FFFF52FE-3C79-4B73-8734-4778C9736863}"/>
              </a:ext>
            </a:extLst>
          </p:cNvPr>
          <p:cNvSpPr/>
          <p:nvPr/>
        </p:nvSpPr>
        <p:spPr>
          <a:xfrm flipV="1">
            <a:off x="5366219" y="5091021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55" name="Gerader Verbinder 10">
            <a:extLst>
              <a:ext uri="{FF2B5EF4-FFF2-40B4-BE49-F238E27FC236}">
                <a16:creationId xmlns:a16="http://schemas.microsoft.com/office/drawing/2014/main" id="{CF23A3A4-A59B-4800-A1D1-828E846C59F3}"/>
              </a:ext>
            </a:extLst>
          </p:cNvPr>
          <p:cNvCxnSpPr>
            <a:cxnSpLocks/>
            <a:endCxn id="54" idx="0"/>
          </p:cNvCxnSpPr>
          <p:nvPr/>
        </p:nvCxnSpPr>
        <p:spPr>
          <a:xfrm flipV="1">
            <a:off x="6330804" y="4864114"/>
            <a:ext cx="0" cy="483321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54" name="Rechteck 22">
            <a:extLst>
              <a:ext uri="{FF2B5EF4-FFF2-40B4-BE49-F238E27FC236}">
                <a16:creationId xmlns:a16="http://schemas.microsoft.com/office/drawing/2014/main" id="{BFC3F446-D8C0-4E3D-8297-9627ABD03E92}"/>
              </a:ext>
            </a:extLst>
          </p:cNvPr>
          <p:cNvSpPr/>
          <p:nvPr/>
        </p:nvSpPr>
        <p:spPr>
          <a:xfrm flipV="1">
            <a:off x="6271291" y="4745088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F1582D4-7100-4627-A0C0-EC3BBDF47911}"/>
              </a:ext>
            </a:extLst>
          </p:cNvPr>
          <p:cNvCxnSpPr>
            <a:cxnSpLocks/>
          </p:cNvCxnSpPr>
          <p:nvPr/>
        </p:nvCxnSpPr>
        <p:spPr>
          <a:xfrm>
            <a:off x="6326066" y="5347435"/>
            <a:ext cx="345251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07210CB-6AE5-4F08-9B56-171BD4B517AC}"/>
              </a:ext>
            </a:extLst>
          </p:cNvPr>
          <p:cNvCxnSpPr>
            <a:cxnSpLocks/>
            <a:stCxn id="57" idx="3"/>
          </p:cNvCxnSpPr>
          <p:nvPr/>
        </p:nvCxnSpPr>
        <p:spPr>
          <a:xfrm>
            <a:off x="7184168" y="4502756"/>
            <a:ext cx="4241559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hteck 22">
            <a:extLst>
              <a:ext uri="{FF2B5EF4-FFF2-40B4-BE49-F238E27FC236}">
                <a16:creationId xmlns:a16="http://schemas.microsoft.com/office/drawing/2014/main" id="{EA6F7357-EAC8-4CC8-8DF9-4B435C6FB69A}"/>
              </a:ext>
            </a:extLst>
          </p:cNvPr>
          <p:cNvSpPr/>
          <p:nvPr/>
        </p:nvSpPr>
        <p:spPr>
          <a:xfrm flipV="1">
            <a:off x="7065142" y="4443243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63" name="Gerader Verbinder 10">
            <a:extLst>
              <a:ext uri="{FF2B5EF4-FFF2-40B4-BE49-F238E27FC236}">
                <a16:creationId xmlns:a16="http://schemas.microsoft.com/office/drawing/2014/main" id="{034FDDC2-E41D-4B25-8A73-EE7BA91DC1D0}"/>
              </a:ext>
            </a:extLst>
          </p:cNvPr>
          <p:cNvCxnSpPr>
            <a:cxnSpLocks/>
            <a:stCxn id="59" idx="2"/>
          </p:cNvCxnSpPr>
          <p:nvPr/>
        </p:nvCxnSpPr>
        <p:spPr>
          <a:xfrm flipH="1" flipV="1">
            <a:off x="7013299" y="2731621"/>
            <a:ext cx="3752" cy="136980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59" name="Rechteck 22">
            <a:extLst>
              <a:ext uri="{FF2B5EF4-FFF2-40B4-BE49-F238E27FC236}">
                <a16:creationId xmlns:a16="http://schemas.microsoft.com/office/drawing/2014/main" id="{5CDE3EF2-A761-40C8-9793-144E9ABCE04C}"/>
              </a:ext>
            </a:extLst>
          </p:cNvPr>
          <p:cNvSpPr/>
          <p:nvPr/>
        </p:nvSpPr>
        <p:spPr>
          <a:xfrm flipV="1">
            <a:off x="6957538" y="4101421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281CFCD-E835-4DB9-ACD7-3665AFD1EAB2}"/>
              </a:ext>
            </a:extLst>
          </p:cNvPr>
          <p:cNvCxnSpPr>
            <a:cxnSpLocks/>
          </p:cNvCxnSpPr>
          <p:nvPr/>
        </p:nvCxnSpPr>
        <p:spPr>
          <a:xfrm>
            <a:off x="7007757" y="2731519"/>
            <a:ext cx="459485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eck 22">
            <a:extLst>
              <a:ext uri="{FF2B5EF4-FFF2-40B4-BE49-F238E27FC236}">
                <a16:creationId xmlns:a16="http://schemas.microsoft.com/office/drawing/2014/main" id="{1B9D779C-D9DE-41D9-A9CC-887EB36A9A3F}"/>
              </a:ext>
            </a:extLst>
          </p:cNvPr>
          <p:cNvSpPr/>
          <p:nvPr/>
        </p:nvSpPr>
        <p:spPr>
          <a:xfrm flipV="1">
            <a:off x="4644074" y="5437303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3FB92A6-0617-45A7-B8FD-567096CABC29}"/>
              </a:ext>
            </a:extLst>
          </p:cNvPr>
          <p:cNvCxnSpPr>
            <a:cxnSpLocks/>
          </p:cNvCxnSpPr>
          <p:nvPr/>
        </p:nvCxnSpPr>
        <p:spPr>
          <a:xfrm>
            <a:off x="1466675" y="5495826"/>
            <a:ext cx="3187581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r Verbinder 10">
            <a:extLst>
              <a:ext uri="{FF2B5EF4-FFF2-40B4-BE49-F238E27FC236}">
                <a16:creationId xmlns:a16="http://schemas.microsoft.com/office/drawing/2014/main" id="{A6034768-F133-4AE9-BA1F-160AFE68C729}"/>
              </a:ext>
            </a:extLst>
          </p:cNvPr>
          <p:cNvCxnSpPr>
            <a:cxnSpLocks/>
            <a:stCxn id="69" idx="2"/>
          </p:cNvCxnSpPr>
          <p:nvPr/>
        </p:nvCxnSpPr>
        <p:spPr>
          <a:xfrm flipV="1">
            <a:off x="5114076" y="4562269"/>
            <a:ext cx="0" cy="471046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4730200-11F3-4F84-993D-154706620BDC}"/>
              </a:ext>
            </a:extLst>
          </p:cNvPr>
          <p:cNvCxnSpPr>
            <a:cxnSpLocks/>
          </p:cNvCxnSpPr>
          <p:nvPr/>
        </p:nvCxnSpPr>
        <p:spPr>
          <a:xfrm>
            <a:off x="1874557" y="4565624"/>
            <a:ext cx="323449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r Verbinder 10">
            <a:extLst>
              <a:ext uri="{FF2B5EF4-FFF2-40B4-BE49-F238E27FC236}">
                <a16:creationId xmlns:a16="http://schemas.microsoft.com/office/drawing/2014/main" id="{1BDC2175-AFC5-4332-8428-7D697A0A2065}"/>
              </a:ext>
            </a:extLst>
          </p:cNvPr>
          <p:cNvCxnSpPr>
            <a:cxnSpLocks/>
            <a:stCxn id="67" idx="2"/>
          </p:cNvCxnSpPr>
          <p:nvPr/>
        </p:nvCxnSpPr>
        <p:spPr>
          <a:xfrm flipH="1" flipV="1">
            <a:off x="6464991" y="3804933"/>
            <a:ext cx="294" cy="608673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CF71315-9E01-49AF-8C76-EB5EA8DFC6D8}"/>
              </a:ext>
            </a:extLst>
          </p:cNvPr>
          <p:cNvCxnSpPr>
            <a:cxnSpLocks/>
          </p:cNvCxnSpPr>
          <p:nvPr/>
        </p:nvCxnSpPr>
        <p:spPr>
          <a:xfrm>
            <a:off x="2640509" y="3804933"/>
            <a:ext cx="381897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r Verbinder 10">
            <a:extLst>
              <a:ext uri="{FF2B5EF4-FFF2-40B4-BE49-F238E27FC236}">
                <a16:creationId xmlns:a16="http://schemas.microsoft.com/office/drawing/2014/main" id="{4E7F840D-0082-4219-AAF8-F765DAA329CA}"/>
              </a:ext>
            </a:extLst>
          </p:cNvPr>
          <p:cNvCxnSpPr>
            <a:cxnSpLocks/>
          </p:cNvCxnSpPr>
          <p:nvPr/>
        </p:nvCxnSpPr>
        <p:spPr>
          <a:xfrm flipV="1">
            <a:off x="6762812" y="2834419"/>
            <a:ext cx="0" cy="1425548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0A76CCF-1EA3-434A-A077-4A8A13A57F16}"/>
              </a:ext>
            </a:extLst>
          </p:cNvPr>
          <p:cNvCxnSpPr>
            <a:cxnSpLocks/>
          </p:cNvCxnSpPr>
          <p:nvPr/>
        </p:nvCxnSpPr>
        <p:spPr>
          <a:xfrm>
            <a:off x="3583620" y="2838642"/>
            <a:ext cx="3179937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hteck 22">
            <a:extLst>
              <a:ext uri="{FF2B5EF4-FFF2-40B4-BE49-F238E27FC236}">
                <a16:creationId xmlns:a16="http://schemas.microsoft.com/office/drawing/2014/main" id="{51C9D596-2F09-43E9-9A34-B49C789B8A90}"/>
              </a:ext>
            </a:extLst>
          </p:cNvPr>
          <p:cNvSpPr/>
          <p:nvPr/>
        </p:nvSpPr>
        <p:spPr>
          <a:xfrm flipV="1">
            <a:off x="5054563" y="5033315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sp>
        <p:nvSpPr>
          <p:cNvPr id="67" name="Rechteck 22">
            <a:extLst>
              <a:ext uri="{FF2B5EF4-FFF2-40B4-BE49-F238E27FC236}">
                <a16:creationId xmlns:a16="http://schemas.microsoft.com/office/drawing/2014/main" id="{945B60B2-087A-484A-80C0-C2B6811600D3}"/>
              </a:ext>
            </a:extLst>
          </p:cNvPr>
          <p:cNvSpPr/>
          <p:nvPr/>
        </p:nvSpPr>
        <p:spPr>
          <a:xfrm flipV="1">
            <a:off x="6405772" y="4413606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sp>
        <p:nvSpPr>
          <p:cNvPr id="66" name="Rechteck 22">
            <a:extLst>
              <a:ext uri="{FF2B5EF4-FFF2-40B4-BE49-F238E27FC236}">
                <a16:creationId xmlns:a16="http://schemas.microsoft.com/office/drawing/2014/main" id="{E3C05A74-DBA4-45D4-B5D5-50864E8223A5}"/>
              </a:ext>
            </a:extLst>
          </p:cNvPr>
          <p:cNvSpPr/>
          <p:nvPr/>
        </p:nvSpPr>
        <p:spPr>
          <a:xfrm flipV="1">
            <a:off x="6708159" y="4248945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57203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30" grpId="0"/>
      <p:bldP spid="32" grpId="0"/>
      <p:bldP spid="37" grpId="0"/>
      <p:bldP spid="42" grpId="0"/>
      <p:bldP spid="44" grpId="0"/>
      <p:bldP spid="48" grpId="0"/>
      <p:bldP spid="62" grpId="0"/>
      <p:bldP spid="46" grpId="0"/>
      <p:bldP spid="49" grpId="0" animBg="1"/>
      <p:bldP spid="51" grpId="0" animBg="1"/>
      <p:bldP spid="54" grpId="0" animBg="1"/>
      <p:bldP spid="57" grpId="0" animBg="1"/>
      <p:bldP spid="59" grpId="0" animBg="1"/>
      <p:bldP spid="68" grpId="0" animBg="1"/>
      <p:bldP spid="69" grpId="0" animBg="1"/>
      <p:bldP spid="67" grpId="0" animBg="1"/>
      <p:bldP spid="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809521-3665-DB27-0651-F9F9368CC4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Compatibility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D7AB3-B703-1FFC-6BF2-C86596102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6EEAAA3-04DD-FDAC-E553-F5B56BD48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Dimensions</a:t>
            </a:r>
          </a:p>
        </p:txBody>
      </p:sp>
      <p:graphicFrame>
        <p:nvGraphicFramePr>
          <p:cNvPr id="9" name="Inhaltsplatzhalter 7">
            <a:extLst>
              <a:ext uri="{FF2B5EF4-FFF2-40B4-BE49-F238E27FC236}">
                <a16:creationId xmlns:a16="http://schemas.microsoft.com/office/drawing/2014/main" id="{E69EC83B-6E9B-680C-3E8F-5BAC0B4331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053637"/>
              </p:ext>
            </p:extLst>
          </p:nvPr>
        </p:nvGraphicFramePr>
        <p:xfrm>
          <a:off x="2920933" y="2367757"/>
          <a:ext cx="8795044" cy="40864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94724">
                  <a:extLst>
                    <a:ext uri="{9D8B030D-6E8A-4147-A177-3AD203B41FA5}">
                      <a16:colId xmlns:a16="http://schemas.microsoft.com/office/drawing/2014/main" val="3919529930"/>
                    </a:ext>
                  </a:extLst>
                </a:gridCol>
                <a:gridCol w="408652">
                  <a:extLst>
                    <a:ext uri="{9D8B030D-6E8A-4147-A177-3AD203B41FA5}">
                      <a16:colId xmlns:a16="http://schemas.microsoft.com/office/drawing/2014/main" val="1741537679"/>
                    </a:ext>
                  </a:extLst>
                </a:gridCol>
                <a:gridCol w="572421">
                  <a:extLst>
                    <a:ext uri="{9D8B030D-6E8A-4147-A177-3AD203B41FA5}">
                      <a16:colId xmlns:a16="http://schemas.microsoft.com/office/drawing/2014/main" val="372155298"/>
                    </a:ext>
                  </a:extLst>
                </a:gridCol>
                <a:gridCol w="419034">
                  <a:extLst>
                    <a:ext uri="{9D8B030D-6E8A-4147-A177-3AD203B41FA5}">
                      <a16:colId xmlns:a16="http://schemas.microsoft.com/office/drawing/2014/main" val="2536538139"/>
                    </a:ext>
                  </a:extLst>
                </a:gridCol>
                <a:gridCol w="465413">
                  <a:extLst>
                    <a:ext uri="{9D8B030D-6E8A-4147-A177-3AD203B41FA5}">
                      <a16:colId xmlns:a16="http://schemas.microsoft.com/office/drawing/2014/main" val="4233263958"/>
                    </a:ext>
                  </a:extLst>
                </a:gridCol>
                <a:gridCol w="467346">
                  <a:extLst>
                    <a:ext uri="{9D8B030D-6E8A-4147-A177-3AD203B41FA5}">
                      <a16:colId xmlns:a16="http://schemas.microsoft.com/office/drawing/2014/main" val="3462581346"/>
                    </a:ext>
                  </a:extLst>
                </a:gridCol>
                <a:gridCol w="563972">
                  <a:extLst>
                    <a:ext uri="{9D8B030D-6E8A-4147-A177-3AD203B41FA5}">
                      <a16:colId xmlns:a16="http://schemas.microsoft.com/office/drawing/2014/main" val="825541713"/>
                    </a:ext>
                  </a:extLst>
                </a:gridCol>
                <a:gridCol w="591349">
                  <a:extLst>
                    <a:ext uri="{9D8B030D-6E8A-4147-A177-3AD203B41FA5}">
                      <a16:colId xmlns:a16="http://schemas.microsoft.com/office/drawing/2014/main" val="1603317377"/>
                    </a:ext>
                  </a:extLst>
                </a:gridCol>
                <a:gridCol w="613895">
                  <a:extLst>
                    <a:ext uri="{9D8B030D-6E8A-4147-A177-3AD203B41FA5}">
                      <a16:colId xmlns:a16="http://schemas.microsoft.com/office/drawing/2014/main" val="3771804174"/>
                    </a:ext>
                  </a:extLst>
                </a:gridCol>
                <a:gridCol w="408652">
                  <a:extLst>
                    <a:ext uri="{9D8B030D-6E8A-4147-A177-3AD203B41FA5}">
                      <a16:colId xmlns:a16="http://schemas.microsoft.com/office/drawing/2014/main" val="2266806902"/>
                    </a:ext>
                  </a:extLst>
                </a:gridCol>
                <a:gridCol w="572421">
                  <a:extLst>
                    <a:ext uri="{9D8B030D-6E8A-4147-A177-3AD203B41FA5}">
                      <a16:colId xmlns:a16="http://schemas.microsoft.com/office/drawing/2014/main" val="568263821"/>
                    </a:ext>
                  </a:extLst>
                </a:gridCol>
                <a:gridCol w="419034">
                  <a:extLst>
                    <a:ext uri="{9D8B030D-6E8A-4147-A177-3AD203B41FA5}">
                      <a16:colId xmlns:a16="http://schemas.microsoft.com/office/drawing/2014/main" val="1176343915"/>
                    </a:ext>
                  </a:extLst>
                </a:gridCol>
                <a:gridCol w="465413">
                  <a:extLst>
                    <a:ext uri="{9D8B030D-6E8A-4147-A177-3AD203B41FA5}">
                      <a16:colId xmlns:a16="http://schemas.microsoft.com/office/drawing/2014/main" val="1302640859"/>
                    </a:ext>
                  </a:extLst>
                </a:gridCol>
                <a:gridCol w="465736">
                  <a:extLst>
                    <a:ext uri="{9D8B030D-6E8A-4147-A177-3AD203B41FA5}">
                      <a16:colId xmlns:a16="http://schemas.microsoft.com/office/drawing/2014/main" val="2562980567"/>
                    </a:ext>
                  </a:extLst>
                </a:gridCol>
                <a:gridCol w="563972">
                  <a:extLst>
                    <a:ext uri="{9D8B030D-6E8A-4147-A177-3AD203B41FA5}">
                      <a16:colId xmlns:a16="http://schemas.microsoft.com/office/drawing/2014/main" val="3467419113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132990563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76865130"/>
                    </a:ext>
                  </a:extLst>
                </a:gridCol>
              </a:tblGrid>
              <a:tr h="199256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Ø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8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10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32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40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8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10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32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40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315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/>
                        <a:t>AM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22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/>
                        <a:t>WF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39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951381"/>
                  </a:ext>
                </a:extLst>
              </a:tr>
              <a:tr h="214393">
                <a:tc>
                  <a:txBody>
                    <a:bodyPr/>
                    <a:lstStyle/>
                    <a:p>
                      <a:r>
                        <a:rPr lang="en-GB" sz="1000" dirty="0"/>
                        <a:t>BF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355704"/>
                  </a:ext>
                </a:extLst>
              </a:tr>
              <a:tr h="186825">
                <a:tc>
                  <a:txBody>
                    <a:bodyPr/>
                    <a:lstStyle/>
                    <a:p>
                      <a:r>
                        <a:rPr lang="en-GB" sz="1000" dirty="0"/>
                        <a:t>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280575"/>
                  </a:ext>
                </a:extLst>
              </a:tr>
              <a:tr h="159257">
                <a:tc>
                  <a:txBody>
                    <a:bodyPr/>
                    <a:lstStyle/>
                    <a:p>
                      <a:r>
                        <a:rPr lang="en-GB" sz="1000" dirty="0"/>
                        <a:t>L2+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50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56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68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69.5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69.5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84.6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69.5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84.6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44045"/>
                  </a:ext>
                </a:extLst>
              </a:tr>
              <a:tr h="244376">
                <a:tc>
                  <a:txBody>
                    <a:bodyPr/>
                    <a:lstStyle/>
                    <a:p>
                      <a:r>
                        <a:rPr lang="en-GB" sz="1000" dirty="0"/>
                        <a:t>ZJ+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62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72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78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92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97.5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103.5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123.6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62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103.5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123.6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08453"/>
                  </a:ext>
                </a:extLst>
              </a:tr>
              <a:tr h="305584">
                <a:tc>
                  <a:txBody>
                    <a:bodyPr/>
                    <a:lstStyle/>
                    <a:p>
                      <a:r>
                        <a:rPr lang="en-GB" sz="1000" dirty="0"/>
                        <a:t>XC+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64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139.6</a:t>
                      </a:r>
                    </a:p>
                  </a:txBody>
                  <a:tcPr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64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139.6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95908"/>
                  </a:ext>
                </a:extLst>
              </a:tr>
              <a:tr h="305584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D1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15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14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18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26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25041"/>
                  </a:ext>
                </a:extLst>
              </a:tr>
              <a:tr h="150768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335740"/>
                  </a:ext>
                </a:extLst>
              </a:tr>
              <a:tr h="150768">
                <a:tc>
                  <a:txBody>
                    <a:bodyPr/>
                    <a:lstStyle/>
                    <a:p>
                      <a:r>
                        <a:rPr lang="en-GB" sz="1000" dirty="0"/>
                        <a:t>KV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19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69484"/>
                  </a:ext>
                </a:extLst>
              </a:tr>
              <a:tr h="165289">
                <a:tc>
                  <a:txBody>
                    <a:bodyPr/>
                    <a:lstStyle/>
                    <a:p>
                      <a:r>
                        <a:rPr lang="en-GB" sz="1000" dirty="0"/>
                        <a:t>KK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M10</a:t>
                      </a:r>
                    </a:p>
                    <a:p>
                      <a:pPr algn="ctr"/>
                      <a:r>
                        <a:rPr lang="en-GB" sz="1000" dirty="0"/>
                        <a:t>x1.25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x1.25</a:t>
                      </a:r>
                      <a:endParaRPr kumimoji="0" lang="en-GB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taPlusLF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x1.25</a:t>
                      </a:r>
                      <a:endParaRPr kumimoji="0" lang="en-GB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taPlusLF"/>
                        <a:ea typeface="+mn-ea"/>
                        <a:cs typeface="+mn-cs"/>
                      </a:endParaRPr>
                    </a:p>
                  </a:txBody>
                  <a:tcPr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M4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M10</a:t>
                      </a:r>
                    </a:p>
                    <a:p>
                      <a:pPr algn="ctr"/>
                      <a:r>
                        <a:rPr lang="en-GB" sz="1000" dirty="0"/>
                        <a:t>x1.25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x1.25</a:t>
                      </a:r>
                      <a:endParaRPr kumimoji="0" lang="en-GB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taPlusLF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x1.25</a:t>
                      </a:r>
                      <a:endParaRPr kumimoji="0" lang="en-GB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taPlusLF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99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/>
                        <a:t>BE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M12x1.25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M16x1.5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M22x1.5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M30</a:t>
                      </a:r>
                    </a:p>
                    <a:p>
                      <a:pPr algn="ctr"/>
                      <a:r>
                        <a:rPr lang="en-GB" sz="1000" dirty="0"/>
                        <a:t>x1.5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M38</a:t>
                      </a:r>
                    </a:p>
                    <a:p>
                      <a:pPr algn="ctr"/>
                      <a:r>
                        <a:rPr lang="en-GB" sz="1000" dirty="0"/>
                        <a:t>x1.5</a:t>
                      </a:r>
                    </a:p>
                  </a:txBody>
                  <a:tcPr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M12x1.25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M16x1.5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M22x1.5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M30</a:t>
                      </a:r>
                    </a:p>
                    <a:p>
                      <a:pPr algn="ctr"/>
                      <a:r>
                        <a:rPr lang="en-GB" sz="1000" dirty="0"/>
                        <a:t>x1.5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M38</a:t>
                      </a:r>
                    </a:p>
                    <a:p>
                      <a:pPr algn="ctr"/>
                      <a:r>
                        <a:rPr lang="en-GB" sz="1000" dirty="0"/>
                        <a:t>x1.5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91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/>
                        <a:t>EE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G1/8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G1/4</a:t>
                      </a:r>
                    </a:p>
                  </a:txBody>
                  <a:tcPr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M5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G1/8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G1/4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981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/>
                        <a:t>-P</a:t>
                      </a:r>
                    </a:p>
                  </a:txBody>
                  <a:tcPr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5,5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9,5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8,5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8,5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14,5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09602"/>
                  </a:ext>
                </a:extLst>
              </a:tr>
            </a:tbl>
          </a:graphicData>
        </a:graphic>
      </p:graphicFrame>
      <p:sp>
        <p:nvSpPr>
          <p:cNvPr id="10" name="Rechteck 13">
            <a:extLst>
              <a:ext uri="{FF2B5EF4-FFF2-40B4-BE49-F238E27FC236}">
                <a16:creationId xmlns:a16="http://schemas.microsoft.com/office/drawing/2014/main" id="{BFAB8039-D03B-5047-70F4-51C11719CE1A}"/>
              </a:ext>
            </a:extLst>
          </p:cNvPr>
          <p:cNvSpPr/>
          <p:nvPr/>
        </p:nvSpPr>
        <p:spPr>
          <a:xfrm>
            <a:off x="255794" y="2679780"/>
            <a:ext cx="2562994" cy="37848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1" name="Textfeld 2">
            <a:extLst>
              <a:ext uri="{FF2B5EF4-FFF2-40B4-BE49-F238E27FC236}">
                <a16:creationId xmlns:a16="http://schemas.microsoft.com/office/drawing/2014/main" id="{D3755587-D25B-F3F9-1FF2-F0F9D84FDBDD}"/>
              </a:ext>
            </a:extLst>
          </p:cNvPr>
          <p:cNvSpPr txBox="1"/>
          <p:nvPr/>
        </p:nvSpPr>
        <p:spPr>
          <a:xfrm>
            <a:off x="3424989" y="2059980"/>
            <a:ext cx="4104456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MetaPlusLF"/>
                <a:ea typeface="+mn-ea"/>
              </a:rPr>
              <a:t>DSNU </a:t>
            </a: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ea typeface="+mn-ea"/>
              </a:rPr>
              <a:t>(old)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12" name="Textfeld 8">
            <a:extLst>
              <a:ext uri="{FF2B5EF4-FFF2-40B4-BE49-F238E27FC236}">
                <a16:creationId xmlns:a16="http://schemas.microsoft.com/office/drawing/2014/main" id="{60EC4114-C2D7-5556-EFC8-0C51ADA1882E}"/>
              </a:ext>
            </a:extLst>
          </p:cNvPr>
          <p:cNvSpPr txBox="1"/>
          <p:nvPr/>
        </p:nvSpPr>
        <p:spPr>
          <a:xfrm>
            <a:off x="7529445" y="2059980"/>
            <a:ext cx="41716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DSNU </a:t>
            </a: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taPlusLF"/>
                <a:ea typeface="+mn-ea"/>
              </a:rPr>
              <a:t>(</a:t>
            </a:r>
            <a:r>
              <a:rPr lang="en-GB" sz="1400" b="1" dirty="0">
                <a:solidFill>
                  <a:schemeClr val="bg1">
                    <a:lumMod val="65000"/>
                  </a:schemeClr>
                </a:solidFill>
                <a:latin typeface="MetaPlusLF"/>
              </a:rPr>
              <a:t>ISO</a:t>
            </a: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taPlusLF"/>
                <a:ea typeface="+mn-ea"/>
              </a:rPr>
              <a:t>)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13" name="Rechteck 9">
            <a:extLst>
              <a:ext uri="{FF2B5EF4-FFF2-40B4-BE49-F238E27FC236}">
                <a16:creationId xmlns:a16="http://schemas.microsoft.com/office/drawing/2014/main" id="{113BEC48-100F-44FC-D3C1-EA704026A90D}"/>
              </a:ext>
            </a:extLst>
          </p:cNvPr>
          <p:cNvSpPr/>
          <p:nvPr/>
        </p:nvSpPr>
        <p:spPr>
          <a:xfrm>
            <a:off x="7520444" y="4368888"/>
            <a:ext cx="2340260" cy="33272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14" name="Rechteck 19">
            <a:extLst>
              <a:ext uri="{FF2B5EF4-FFF2-40B4-BE49-F238E27FC236}">
                <a16:creationId xmlns:a16="http://schemas.microsoft.com/office/drawing/2014/main" id="{2BC2A98D-B3F8-1690-C521-1D5B73419B0B}"/>
              </a:ext>
            </a:extLst>
          </p:cNvPr>
          <p:cNvSpPr/>
          <p:nvPr/>
        </p:nvSpPr>
        <p:spPr>
          <a:xfrm>
            <a:off x="11012909" y="4367624"/>
            <a:ext cx="703068" cy="33272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grpSp>
        <p:nvGrpSpPr>
          <p:cNvPr id="15" name="Gruppieren 21">
            <a:extLst>
              <a:ext uri="{FF2B5EF4-FFF2-40B4-BE49-F238E27FC236}">
                <a16:creationId xmlns:a16="http://schemas.microsoft.com/office/drawing/2014/main" id="{82188BBF-9889-1920-D7D1-D5B0EDAF2583}"/>
              </a:ext>
            </a:extLst>
          </p:cNvPr>
          <p:cNvGrpSpPr>
            <a:grpSpLocks noChangeAspect="1"/>
          </p:cNvGrpSpPr>
          <p:nvPr/>
        </p:nvGrpSpPr>
        <p:grpSpPr>
          <a:xfrm>
            <a:off x="244506" y="2679780"/>
            <a:ext cx="2592288" cy="1695766"/>
            <a:chOff x="240456" y="2471212"/>
            <a:chExt cx="3655196" cy="2391076"/>
          </a:xfrm>
        </p:grpSpPr>
        <p:pic>
          <p:nvPicPr>
            <p:cNvPr id="16" name="Grafik 22">
              <a:extLst>
                <a:ext uri="{FF2B5EF4-FFF2-40B4-BE49-F238E27FC236}">
                  <a16:creationId xmlns:a16="http://schemas.microsoft.com/office/drawing/2014/main" id="{23EF2D13-306F-952F-9F81-EA542FDA1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617"/>
            <a:stretch/>
          </p:blipFill>
          <p:spPr>
            <a:xfrm>
              <a:off x="240456" y="2471212"/>
              <a:ext cx="3655196" cy="2391076"/>
            </a:xfrm>
            <a:prstGeom prst="rect">
              <a:avLst/>
            </a:prstGeom>
          </p:spPr>
        </p:pic>
        <p:sp>
          <p:nvSpPr>
            <p:cNvPr id="17" name="Geschweifte Klammer rechts 23">
              <a:extLst>
                <a:ext uri="{FF2B5EF4-FFF2-40B4-BE49-F238E27FC236}">
                  <a16:creationId xmlns:a16="http://schemas.microsoft.com/office/drawing/2014/main" id="{06604256-896F-BDFB-EFFD-7C1F628B9A58}"/>
                </a:ext>
              </a:extLst>
            </p:cNvPr>
            <p:cNvSpPr/>
            <p:nvPr/>
          </p:nvSpPr>
          <p:spPr>
            <a:xfrm rot="16200000" flipH="1">
              <a:off x="1067163" y="3816599"/>
              <a:ext cx="151424" cy="835518"/>
            </a:xfrm>
            <a:prstGeom prst="rightBrace">
              <a:avLst>
                <a:gd name="adj1" fmla="val 8333"/>
                <a:gd name="adj2" fmla="val 2663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endParaRPr>
            </a:p>
          </p:txBody>
        </p:sp>
        <p:sp>
          <p:nvSpPr>
            <p:cNvPr id="18" name="Textfeld 24">
              <a:extLst>
                <a:ext uri="{FF2B5EF4-FFF2-40B4-BE49-F238E27FC236}">
                  <a16:creationId xmlns:a16="http://schemas.microsoft.com/office/drawing/2014/main" id="{90578B8D-D7BF-027C-F669-1FEEC9484C00}"/>
                </a:ext>
              </a:extLst>
            </p:cNvPr>
            <p:cNvSpPr txBox="1"/>
            <p:nvPr/>
          </p:nvSpPr>
          <p:spPr>
            <a:xfrm>
              <a:off x="764433" y="4257379"/>
              <a:ext cx="360041" cy="368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etaPlusLF"/>
                  <a:ea typeface="+mn-ea"/>
                </a:rPr>
                <a:t>H</a:t>
              </a:r>
            </a:p>
          </p:txBody>
        </p:sp>
      </p:grpSp>
      <p:sp>
        <p:nvSpPr>
          <p:cNvPr id="19" name="Rechteck 25">
            <a:extLst>
              <a:ext uri="{FF2B5EF4-FFF2-40B4-BE49-F238E27FC236}">
                <a16:creationId xmlns:a16="http://schemas.microsoft.com/office/drawing/2014/main" id="{23D3295C-DA7F-6435-2D07-A4A087C70550}"/>
              </a:ext>
            </a:extLst>
          </p:cNvPr>
          <p:cNvSpPr/>
          <p:nvPr/>
        </p:nvSpPr>
        <p:spPr>
          <a:xfrm>
            <a:off x="2629092" y="3399984"/>
            <a:ext cx="218529" cy="43180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20" name="Rechteck 26">
            <a:extLst>
              <a:ext uri="{FF2B5EF4-FFF2-40B4-BE49-F238E27FC236}">
                <a16:creationId xmlns:a16="http://schemas.microsoft.com/office/drawing/2014/main" id="{B352B516-D3C6-78E5-BE7A-98652E1E2B9A}"/>
              </a:ext>
            </a:extLst>
          </p:cNvPr>
          <p:cNvSpPr/>
          <p:nvPr/>
        </p:nvSpPr>
        <p:spPr>
          <a:xfrm>
            <a:off x="1227218" y="3445314"/>
            <a:ext cx="137130" cy="17069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grpSp>
        <p:nvGrpSpPr>
          <p:cNvPr id="21" name="Gruppieren 30">
            <a:extLst>
              <a:ext uri="{FF2B5EF4-FFF2-40B4-BE49-F238E27FC236}">
                <a16:creationId xmlns:a16="http://schemas.microsoft.com/office/drawing/2014/main" id="{C3A73F14-4C44-C0E1-F34A-FEC08848AB5A}"/>
              </a:ext>
            </a:extLst>
          </p:cNvPr>
          <p:cNvGrpSpPr/>
          <p:nvPr/>
        </p:nvGrpSpPr>
        <p:grpSpPr>
          <a:xfrm>
            <a:off x="252265" y="4458636"/>
            <a:ext cx="2566524" cy="1678850"/>
            <a:chOff x="1556555" y="3697751"/>
            <a:chExt cx="2581001" cy="1678850"/>
          </a:xfrm>
        </p:grpSpPr>
        <p:grpSp>
          <p:nvGrpSpPr>
            <p:cNvPr id="22" name="Gruppieren 34">
              <a:extLst>
                <a:ext uri="{FF2B5EF4-FFF2-40B4-BE49-F238E27FC236}">
                  <a16:creationId xmlns:a16="http://schemas.microsoft.com/office/drawing/2014/main" id="{372F48A4-8A9C-680A-EAB6-ADB321707FDC}"/>
                </a:ext>
              </a:extLst>
            </p:cNvPr>
            <p:cNvGrpSpPr/>
            <p:nvPr/>
          </p:nvGrpSpPr>
          <p:grpSpPr>
            <a:xfrm>
              <a:off x="1556555" y="3697751"/>
              <a:ext cx="2581001" cy="1678850"/>
              <a:chOff x="1949178" y="2538478"/>
              <a:chExt cx="2630319" cy="1710931"/>
            </a:xfrm>
          </p:grpSpPr>
          <p:pic>
            <p:nvPicPr>
              <p:cNvPr id="26" name="Picture 2">
                <a:extLst>
                  <a:ext uri="{FF2B5EF4-FFF2-40B4-BE49-F238E27FC236}">
                    <a16:creationId xmlns:a16="http://schemas.microsoft.com/office/drawing/2014/main" id="{B38134F2-0338-4A52-154E-B94E426A83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124328" y="2636912"/>
                <a:ext cx="2035883" cy="1476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Textfeld 39">
                <a:extLst>
                  <a:ext uri="{FF2B5EF4-FFF2-40B4-BE49-F238E27FC236}">
                    <a16:creationId xmlns:a16="http://schemas.microsoft.com/office/drawing/2014/main" id="{9F83AFAE-8704-39B4-DCE9-CD278CEF0BD1}"/>
                  </a:ext>
                </a:extLst>
              </p:cNvPr>
              <p:cNvSpPr txBox="1"/>
              <p:nvPr/>
            </p:nvSpPr>
            <p:spPr>
              <a:xfrm>
                <a:off x="3764788" y="3257330"/>
                <a:ext cx="814709" cy="65868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etaPlusLF"/>
                    <a:ea typeface="+mn-ea"/>
                  </a:rPr>
                  <a:t>Height </a:t>
                </a:r>
                <a:r>
                  <a:rPr lang="en-GB" sz="1200" dirty="0">
                    <a:latin typeface="MetaPlusLF"/>
                  </a:rPr>
                  <a:t>D1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etaPlusLF"/>
                  <a:ea typeface="+mn-ea"/>
                </a:endParaRPr>
              </a:p>
            </p:txBody>
          </p:sp>
          <p:sp>
            <p:nvSpPr>
              <p:cNvPr id="28" name="Textfeld 40">
                <a:extLst>
                  <a:ext uri="{FF2B5EF4-FFF2-40B4-BE49-F238E27FC236}">
                    <a16:creationId xmlns:a16="http://schemas.microsoft.com/office/drawing/2014/main" id="{333878D9-B1C3-9F1C-427B-5A83312C3AF1}"/>
                  </a:ext>
                </a:extLst>
              </p:cNvPr>
              <p:cNvSpPr txBox="1"/>
              <p:nvPr/>
            </p:nvSpPr>
            <p:spPr>
              <a:xfrm>
                <a:off x="2606213" y="2538478"/>
                <a:ext cx="1298424" cy="28229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/>
                  <a:t>Width </a:t>
                </a:r>
                <a:r>
                  <a:rPr kumimoji="0" lang="en-GB" sz="1200" b="0" i="0" u="none" strike="noStrike" kern="1200" cap="none" spc="0" normalizeH="0" baseline="0" dirty="0">
                    <a:ln>
                      <a:noFill/>
                    </a:ln>
                    <a:effectLst/>
                    <a:uLnTx/>
                    <a:uFillTx/>
                    <a:latin typeface="MetaPlusLF"/>
                    <a:ea typeface="+mn-ea"/>
                  </a:rPr>
                  <a:t>D1</a:t>
                </a:r>
              </a:p>
            </p:txBody>
          </p:sp>
          <p:sp>
            <p:nvSpPr>
              <p:cNvPr id="29" name="Textfeld 41">
                <a:extLst>
                  <a:ext uri="{FF2B5EF4-FFF2-40B4-BE49-F238E27FC236}">
                    <a16:creationId xmlns:a16="http://schemas.microsoft.com/office/drawing/2014/main" id="{6D4970E5-34F0-C35A-EEC8-48159185C66A}"/>
                  </a:ext>
                </a:extLst>
              </p:cNvPr>
              <p:cNvSpPr txBox="1"/>
              <p:nvPr/>
            </p:nvSpPr>
            <p:spPr>
              <a:xfrm>
                <a:off x="1949178" y="3778922"/>
                <a:ext cx="861491" cy="47048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etaPlusLF"/>
                    <a:ea typeface="+mn-ea"/>
                  </a:rPr>
                  <a:t>Diagonal</a:t>
                </a:r>
              </a:p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>
                    <a:solidFill>
                      <a:srgbClr val="000000"/>
                    </a:solidFill>
                  </a:rPr>
                  <a:t>Ø D</a:t>
                </a: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etaPlusLF"/>
                  <a:ea typeface="+mn-ea"/>
                </a:endParaRPr>
              </a:p>
            </p:txBody>
          </p:sp>
        </p:grpSp>
        <p:sp>
          <p:nvSpPr>
            <p:cNvPr id="23" name="Rechteck 35">
              <a:extLst>
                <a:ext uri="{FF2B5EF4-FFF2-40B4-BE49-F238E27FC236}">
                  <a16:creationId xmlns:a16="http://schemas.microsoft.com/office/drawing/2014/main" id="{B73C5EB2-2DE9-BE36-B83C-9606645415E2}"/>
                </a:ext>
              </a:extLst>
            </p:cNvPr>
            <p:cNvSpPr/>
            <p:nvPr/>
          </p:nvSpPr>
          <p:spPr>
            <a:xfrm>
              <a:off x="2726682" y="4254991"/>
              <a:ext cx="216024" cy="28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taPlusLF"/>
                <a:ea typeface="+mn-ea"/>
                <a:cs typeface="+mn-cs"/>
              </a:endParaRPr>
            </a:p>
          </p:txBody>
        </p:sp>
        <p:sp>
          <p:nvSpPr>
            <p:cNvPr id="24" name="Ellipse 36">
              <a:extLst>
                <a:ext uri="{FF2B5EF4-FFF2-40B4-BE49-F238E27FC236}">
                  <a16:creationId xmlns:a16="http://schemas.microsoft.com/office/drawing/2014/main" id="{99BF3605-BA52-37E8-48AB-A45FE132D2AD}"/>
                </a:ext>
              </a:extLst>
            </p:cNvPr>
            <p:cNvSpPr/>
            <p:nvPr/>
          </p:nvSpPr>
          <p:spPr>
            <a:xfrm>
              <a:off x="2633372" y="4508062"/>
              <a:ext cx="396000" cy="3972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taPlusLF"/>
                <a:ea typeface="+mn-ea"/>
                <a:cs typeface="+mn-cs"/>
              </a:endParaRPr>
            </a:p>
          </p:txBody>
        </p:sp>
        <p:sp>
          <p:nvSpPr>
            <p:cNvPr id="25" name="Ellipse 37">
              <a:extLst>
                <a:ext uri="{FF2B5EF4-FFF2-40B4-BE49-F238E27FC236}">
                  <a16:creationId xmlns:a16="http://schemas.microsoft.com/office/drawing/2014/main" id="{3DA2AB1F-3B04-CF6A-9518-121AF84747C2}"/>
                </a:ext>
              </a:extLst>
            </p:cNvPr>
            <p:cNvSpPr/>
            <p:nvPr/>
          </p:nvSpPr>
          <p:spPr>
            <a:xfrm>
              <a:off x="2705364" y="4588842"/>
              <a:ext cx="252000" cy="25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taPlusLF"/>
                <a:ea typeface="+mn-ea"/>
                <a:cs typeface="+mn-cs"/>
              </a:endParaRPr>
            </a:p>
          </p:txBody>
        </p:sp>
      </p:grpSp>
      <p:pic>
        <p:nvPicPr>
          <p:cNvPr id="30" name="Grafik 20">
            <a:extLst>
              <a:ext uri="{FF2B5EF4-FFF2-40B4-BE49-F238E27FC236}">
                <a16:creationId xmlns:a16="http://schemas.microsoft.com/office/drawing/2014/main" id="{BB5E8EBA-F65B-3D2A-A9E7-D5C6470835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794" y="4263956"/>
            <a:ext cx="472850" cy="907653"/>
          </a:xfrm>
          <a:prstGeom prst="rect">
            <a:avLst/>
          </a:prstGeom>
        </p:spPr>
      </p:pic>
      <p:sp>
        <p:nvSpPr>
          <p:cNvPr id="31" name="Rechteck 43">
            <a:extLst>
              <a:ext uri="{FF2B5EF4-FFF2-40B4-BE49-F238E27FC236}">
                <a16:creationId xmlns:a16="http://schemas.microsoft.com/office/drawing/2014/main" id="{B002715F-8D9C-E393-508E-17F29138596F}"/>
              </a:ext>
            </a:extLst>
          </p:cNvPr>
          <p:cNvSpPr/>
          <p:nvPr/>
        </p:nvSpPr>
        <p:spPr>
          <a:xfrm>
            <a:off x="7511443" y="4702184"/>
            <a:ext cx="4204533" cy="22477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cxnSp>
        <p:nvCxnSpPr>
          <p:cNvPr id="32" name="Gerader Verbinder 12">
            <a:extLst>
              <a:ext uri="{FF2B5EF4-FFF2-40B4-BE49-F238E27FC236}">
                <a16:creationId xmlns:a16="http://schemas.microsoft.com/office/drawing/2014/main" id="{482ACC8A-0073-9E15-EAFD-298A991A7808}"/>
              </a:ext>
            </a:extLst>
          </p:cNvPr>
          <p:cNvCxnSpPr>
            <a:cxnSpLocks/>
          </p:cNvCxnSpPr>
          <p:nvPr/>
        </p:nvCxnSpPr>
        <p:spPr>
          <a:xfrm flipH="1">
            <a:off x="7520444" y="2059980"/>
            <a:ext cx="9002" cy="219734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3">
            <a:extLst>
              <a:ext uri="{FF2B5EF4-FFF2-40B4-BE49-F238E27FC236}">
                <a16:creationId xmlns:a16="http://schemas.microsoft.com/office/drawing/2014/main" id="{7CC5B671-5A15-4C1A-5F20-A858E58CB15E}"/>
              </a:ext>
            </a:extLst>
          </p:cNvPr>
          <p:cNvCxnSpPr>
            <a:cxnSpLocks/>
          </p:cNvCxnSpPr>
          <p:nvPr/>
        </p:nvCxnSpPr>
        <p:spPr>
          <a:xfrm flipH="1">
            <a:off x="3432928" y="2059980"/>
            <a:ext cx="1" cy="415036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42">
            <a:extLst>
              <a:ext uri="{FF2B5EF4-FFF2-40B4-BE49-F238E27FC236}">
                <a16:creationId xmlns:a16="http://schemas.microsoft.com/office/drawing/2014/main" id="{22A6C018-D5EF-E11D-6428-106C9FF6401C}"/>
              </a:ext>
            </a:extLst>
          </p:cNvPr>
          <p:cNvSpPr txBox="1"/>
          <p:nvPr/>
        </p:nvSpPr>
        <p:spPr>
          <a:xfrm>
            <a:off x="252265" y="6196680"/>
            <a:ext cx="25629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MetaPlusLF"/>
                <a:ea typeface="+mn-ea"/>
              </a:rPr>
              <a:t>Max. depth of air supply connection (-P)</a:t>
            </a:r>
          </a:p>
        </p:txBody>
      </p:sp>
    </p:spTree>
    <p:extLst>
      <p:ext uri="{BB962C8B-B14F-4D97-AF65-F5344CB8AC3E}">
        <p14:creationId xmlns:p14="http://schemas.microsoft.com/office/powerpoint/2010/main" val="2398878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20">
            <a:extLst>
              <a:ext uri="{FF2B5EF4-FFF2-40B4-BE49-F238E27FC236}">
                <a16:creationId xmlns:a16="http://schemas.microsoft.com/office/drawing/2014/main" id="{A2EF1B1C-5E8C-429E-AC8B-226F8BADD763}"/>
              </a:ext>
            </a:extLst>
          </p:cNvPr>
          <p:cNvSpPr txBox="1"/>
          <p:nvPr/>
        </p:nvSpPr>
        <p:spPr>
          <a:xfrm>
            <a:off x="3919495" y="2514212"/>
            <a:ext cx="4608709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Deltas in the space required for the new design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30BF726-414D-44CB-92A4-0D248E774DE0}"/>
              </a:ext>
            </a:extLst>
          </p:cNvPr>
          <p:cNvSpPr/>
          <p:nvPr/>
        </p:nvSpPr>
        <p:spPr>
          <a:xfrm>
            <a:off x="8621198" y="2512036"/>
            <a:ext cx="3091110" cy="39856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91E67B43-B0BA-4DA6-8A54-7F5A5452115A}"/>
              </a:ext>
            </a:extLst>
          </p:cNvPr>
          <p:cNvSpPr/>
          <p:nvPr/>
        </p:nvSpPr>
        <p:spPr>
          <a:xfrm>
            <a:off x="251092" y="2500313"/>
            <a:ext cx="3575410" cy="39973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EFF962-5FC3-4955-AD92-1FE5B9B3EA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39468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EFF962-5FC3-4955-AD92-1FE5B9B3EA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8D361D17-F64E-4935-9344-06082C480BE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kumimoji="0" lang="en-GB" sz="2100" b="1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9B6EC33-874D-45BE-8965-14A3FFCA88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Comparison of end caps DSNU 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(ISO)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6545D73-85E0-2686-D5D3-23CD80FED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71A3B3-8DFF-4D63-B892-4B31C77E3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panose="02000503060000020004" pitchFamily="2" charset="-7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-70"/>
              <a:ea typeface="+mn-ea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8DC4DE5-34A5-419A-9C7E-140202230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Applications</a:t>
            </a:r>
          </a:p>
        </p:txBody>
      </p:sp>
      <p:graphicFrame>
        <p:nvGraphicFramePr>
          <p:cNvPr id="18" name="Tabelle 17">
            <a:extLst>
              <a:ext uri="{FF2B5EF4-FFF2-40B4-BE49-F238E27FC236}">
                <a16:creationId xmlns:a16="http://schemas.microsoft.com/office/drawing/2014/main" id="{FA73C506-7203-4AB2-AC0C-5BF9EF7ED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927084"/>
              </p:ext>
            </p:extLst>
          </p:nvPr>
        </p:nvGraphicFramePr>
        <p:xfrm>
          <a:off x="3919495" y="2773579"/>
          <a:ext cx="4601935" cy="37273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4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7560">
                  <a:extLst>
                    <a:ext uri="{9D8B030D-6E8A-4147-A177-3AD203B41FA5}">
                      <a16:colId xmlns:a16="http://schemas.microsoft.com/office/drawing/2014/main" val="2106390563"/>
                    </a:ext>
                  </a:extLst>
                </a:gridCol>
                <a:gridCol w="959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623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Ø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Width = 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Height =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D1</a:t>
                      </a:r>
                      <a:endParaRPr lang="en-GB" sz="10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Diagonal</a:t>
                      </a:r>
                    </a:p>
                    <a:p>
                      <a:pPr algn="ctr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GB" sz="10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Max. depth of air supply connection</a:t>
                      </a:r>
                      <a:endParaRPr lang="en-GB" sz="10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Design</a:t>
                      </a:r>
                      <a:endParaRPr lang="en-GB" sz="10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- 1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+ 1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/>
                        <a:t>- 0,5 mm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New design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- 1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+ 1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1"/>
                        <a:t>- 0,5 mm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v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- 2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/>
                        <a:t>- 1 mm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1" noProof="0" dirty="0">
                        <a:solidFill>
                          <a:schemeClr val="accent6"/>
                        </a:solidFill>
                      </a:endParaRPr>
                    </a:p>
                  </a:txBody>
                  <a:tcPr marL="89726" marR="89726" marT="44863" marB="4486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</a:t>
                      </a:r>
                      <a:r>
                        <a:rPr lang="en-GB" sz="1200" baseline="0" dirty="0"/>
                        <a:t> 2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/>
                        <a:t>- 1 mm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v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20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- 1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</a:t>
                      </a:r>
                      <a:r>
                        <a:rPr lang="en-GB" sz="1200" baseline="0" dirty="0"/>
                        <a:t> 3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1"/>
                        <a:t>- 0,5 mm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v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25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+ 3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/>
                        <a:t>0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v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32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+ 3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/>
                        <a:t>0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v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40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- 1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+ 3 mm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1"/>
                        <a:t>- 0,5 mm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v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50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/>
                        <a:t>0</a:t>
                      </a:r>
                      <a:endParaRPr lang="en-GB" sz="1200" b="0" noProof="1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Old design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63</a:t>
                      </a:r>
                      <a:endParaRPr lang="en-GB" sz="1200" b="0" noProof="0" dirty="0"/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  <a:endParaRPr lang="en-GB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/>
                </a:tc>
                <a:tc v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F2FFDE7D-1E7A-4BF3-AF18-A0E11440706A}"/>
              </a:ext>
            </a:extLst>
          </p:cNvPr>
          <p:cNvGrpSpPr/>
          <p:nvPr/>
        </p:nvGrpSpPr>
        <p:grpSpPr>
          <a:xfrm>
            <a:off x="980637" y="4778217"/>
            <a:ext cx="2685469" cy="1537781"/>
            <a:chOff x="1445196" y="3705046"/>
            <a:chExt cx="2685469" cy="1537781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1B2B3AB6-F52B-4A75-A206-BA74D387B4BA}"/>
                </a:ext>
              </a:extLst>
            </p:cNvPr>
            <p:cNvGrpSpPr/>
            <p:nvPr/>
          </p:nvGrpSpPr>
          <p:grpSpPr>
            <a:xfrm>
              <a:off x="1445196" y="3705046"/>
              <a:ext cx="2685469" cy="1537781"/>
              <a:chOff x="1445196" y="3705046"/>
              <a:chExt cx="2685469" cy="1537781"/>
            </a:xfrm>
          </p:grpSpPr>
          <p:grpSp>
            <p:nvGrpSpPr>
              <p:cNvPr id="9" name="Gruppieren 8">
                <a:extLst>
                  <a:ext uri="{FF2B5EF4-FFF2-40B4-BE49-F238E27FC236}">
                    <a16:creationId xmlns:a16="http://schemas.microsoft.com/office/drawing/2014/main" id="{D6077DA4-9D24-471C-8CA3-F43BAC6EE353}"/>
                  </a:ext>
                </a:extLst>
              </p:cNvPr>
              <p:cNvGrpSpPr/>
              <p:nvPr/>
            </p:nvGrpSpPr>
            <p:grpSpPr>
              <a:xfrm>
                <a:off x="1445196" y="3705046"/>
                <a:ext cx="2685469" cy="1537781"/>
                <a:chOff x="1835696" y="2545911"/>
                <a:chExt cx="2736784" cy="1567165"/>
              </a:xfrm>
            </p:grpSpPr>
            <p:pic>
              <p:nvPicPr>
                <p:cNvPr id="10" name="Picture 2">
                  <a:extLst>
                    <a:ext uri="{FF2B5EF4-FFF2-40B4-BE49-F238E27FC236}">
                      <a16:creationId xmlns:a16="http://schemas.microsoft.com/office/drawing/2014/main" id="{2276777A-CBE0-47C5-BB05-1475E6AE3E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2123728" y="2636912"/>
                  <a:ext cx="2035883" cy="14761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1" name="Textfeld 10">
                  <a:extLst>
                    <a:ext uri="{FF2B5EF4-FFF2-40B4-BE49-F238E27FC236}">
                      <a16:creationId xmlns:a16="http://schemas.microsoft.com/office/drawing/2014/main" id="{BDFA0614-7C27-430E-B4EB-12E5E7537713}"/>
                    </a:ext>
                  </a:extLst>
                </p:cNvPr>
                <p:cNvSpPr txBox="1"/>
                <p:nvPr/>
              </p:nvSpPr>
              <p:spPr>
                <a:xfrm>
                  <a:off x="3780392" y="3399867"/>
                  <a:ext cx="792088" cy="2822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etaPlusLF"/>
                      <a:ea typeface="+mn-ea"/>
                    </a:rPr>
                    <a:t>Height</a:t>
                  </a:r>
                </a:p>
              </p:txBody>
            </p:sp>
            <p:sp>
              <p:nvSpPr>
                <p:cNvPr id="12" name="Textfeld 11">
                  <a:extLst>
                    <a:ext uri="{FF2B5EF4-FFF2-40B4-BE49-F238E27FC236}">
                      <a16:creationId xmlns:a16="http://schemas.microsoft.com/office/drawing/2014/main" id="{414D01C7-CADC-4A20-84D1-CCF6D143AC14}"/>
                    </a:ext>
                  </a:extLst>
                </p:cNvPr>
                <p:cNvSpPr txBox="1"/>
                <p:nvPr/>
              </p:nvSpPr>
              <p:spPr>
                <a:xfrm>
                  <a:off x="2855059" y="2545911"/>
                  <a:ext cx="792088" cy="2822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etaPlusLF"/>
                      <a:ea typeface="+mn-ea"/>
                    </a:rPr>
                    <a:t>Width</a:t>
                  </a:r>
                </a:p>
              </p:txBody>
            </p:sp>
            <p:sp>
              <p:nvSpPr>
                <p:cNvPr id="13" name="Textfeld 12">
                  <a:extLst>
                    <a:ext uri="{FF2B5EF4-FFF2-40B4-BE49-F238E27FC236}">
                      <a16:creationId xmlns:a16="http://schemas.microsoft.com/office/drawing/2014/main" id="{6D414BAB-7491-440A-8327-92EEEED6A042}"/>
                    </a:ext>
                  </a:extLst>
                </p:cNvPr>
                <p:cNvSpPr txBox="1"/>
                <p:nvPr/>
              </p:nvSpPr>
              <p:spPr>
                <a:xfrm>
                  <a:off x="1835696" y="3753036"/>
                  <a:ext cx="936104" cy="2822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etaPlusLF"/>
                      <a:ea typeface="+mn-ea"/>
                    </a:rPr>
                    <a:t>Diagonal</a:t>
                  </a:r>
                  <a:endPara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etaPlusLF"/>
                    <a:ea typeface="+mn-ea"/>
                  </a:endParaRPr>
                </a:p>
              </p:txBody>
            </p:sp>
          </p:grpSp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8851D546-46F2-464D-8C85-D85BCD6297E2}"/>
                  </a:ext>
                </a:extLst>
              </p:cNvPr>
              <p:cNvSpPr/>
              <p:nvPr/>
            </p:nvSpPr>
            <p:spPr>
              <a:xfrm>
                <a:off x="2726682" y="4254991"/>
                <a:ext cx="216024" cy="288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taPlusLF"/>
                  <a:ea typeface="+mn-ea"/>
                  <a:cs typeface="+mn-cs"/>
                </a:endParaRPr>
              </a:p>
            </p:txBody>
          </p:sp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BDF1832-9594-48F8-A016-66F6FAB28B88}"/>
                  </a:ext>
                </a:extLst>
              </p:cNvPr>
              <p:cNvSpPr/>
              <p:nvPr/>
            </p:nvSpPr>
            <p:spPr>
              <a:xfrm>
                <a:off x="2633372" y="4508062"/>
                <a:ext cx="396000" cy="3972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taPlusLF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4F8FDC68-F1B9-48B6-B6CB-FCFCA3468D0A}"/>
                  </a:ext>
                </a:extLst>
              </p:cNvPr>
              <p:cNvSpPr/>
              <p:nvPr/>
            </p:nvSpPr>
            <p:spPr>
              <a:xfrm>
                <a:off x="2705364" y="4588842"/>
                <a:ext cx="252000" cy="25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taPlusLF"/>
                  <a:ea typeface="+mn-ea"/>
                  <a:cs typeface="+mn-cs"/>
                </a:endParaRPr>
              </a:p>
            </p:txBody>
          </p:sp>
        </p:grp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13876096-A7DB-4F27-841B-633103072C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33788" y="4257630"/>
              <a:ext cx="537390" cy="1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BA583371-0069-4F86-9A7A-C8D0FF76C2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3788" y="4588842"/>
              <a:ext cx="761489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C713E2A0-E1EC-4599-A369-BB0356350810}"/>
                </a:ext>
              </a:extLst>
            </p:cNvPr>
            <p:cNvCxnSpPr/>
            <p:nvPr/>
          </p:nvCxnSpPr>
          <p:spPr>
            <a:xfrm flipV="1">
              <a:off x="2062702" y="4254991"/>
              <a:ext cx="0" cy="333851"/>
            </a:xfrm>
            <a:prstGeom prst="straightConnector1">
              <a:avLst/>
            </a:prstGeom>
            <a:ln w="9525">
              <a:solidFill>
                <a:schemeClr val="accent2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400DA72E-636C-46F4-987A-E868C6777701}"/>
              </a:ext>
            </a:extLst>
          </p:cNvPr>
          <p:cNvGrpSpPr/>
          <p:nvPr/>
        </p:nvGrpSpPr>
        <p:grpSpPr>
          <a:xfrm>
            <a:off x="1468607" y="2882645"/>
            <a:ext cx="2357895" cy="1348071"/>
            <a:chOff x="9513024" y="3894755"/>
            <a:chExt cx="2357895" cy="1348071"/>
          </a:xfrm>
        </p:grpSpPr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1D05B322-0C71-417E-BD55-EF79438103AA}"/>
                </a:ext>
              </a:extLst>
            </p:cNvPr>
            <p:cNvGrpSpPr/>
            <p:nvPr/>
          </p:nvGrpSpPr>
          <p:grpSpPr>
            <a:xfrm>
              <a:off x="9609868" y="3894755"/>
              <a:ext cx="2261051" cy="1348071"/>
              <a:chOff x="8793523" y="3894755"/>
              <a:chExt cx="2261051" cy="1348071"/>
            </a:xfrm>
          </p:grpSpPr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838CA792-6DEC-43D1-94C3-D481E39D5F53}"/>
                  </a:ext>
                </a:extLst>
              </p:cNvPr>
              <p:cNvGrpSpPr/>
              <p:nvPr/>
            </p:nvGrpSpPr>
            <p:grpSpPr>
              <a:xfrm>
                <a:off x="8793523" y="3894755"/>
                <a:ext cx="2261051" cy="1348071"/>
                <a:chOff x="2411760" y="4458598"/>
                <a:chExt cx="2304256" cy="1373830"/>
              </a:xfrm>
            </p:grpSpPr>
            <p:pic>
              <p:nvPicPr>
                <p:cNvPr id="15" name="Picture 7">
                  <a:extLst>
                    <a:ext uri="{FF2B5EF4-FFF2-40B4-BE49-F238E27FC236}">
                      <a16:creationId xmlns:a16="http://schemas.microsoft.com/office/drawing/2014/main" id="{66D1D4C5-D33B-4DDF-9227-DD385D7A87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2771800" y="4797152"/>
                  <a:ext cx="1342844" cy="10352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Textfeld 15">
                  <a:extLst>
                    <a:ext uri="{FF2B5EF4-FFF2-40B4-BE49-F238E27FC236}">
                      <a16:creationId xmlns:a16="http://schemas.microsoft.com/office/drawing/2014/main" id="{D59CF5CB-3C59-4B7F-A578-3D8FC4099C43}"/>
                    </a:ext>
                  </a:extLst>
                </p:cNvPr>
                <p:cNvSpPr txBox="1"/>
                <p:nvPr/>
              </p:nvSpPr>
              <p:spPr>
                <a:xfrm>
                  <a:off x="3779912" y="5142674"/>
                  <a:ext cx="936104" cy="2822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etaPlusLF"/>
                      <a:ea typeface="+mn-ea"/>
                    </a:rPr>
                    <a:t>= height</a:t>
                  </a:r>
                </a:p>
              </p:txBody>
            </p:sp>
            <p:sp>
              <p:nvSpPr>
                <p:cNvPr id="17" name="Textfeld 16">
                  <a:extLst>
                    <a:ext uri="{FF2B5EF4-FFF2-40B4-BE49-F238E27FC236}">
                      <a16:creationId xmlns:a16="http://schemas.microsoft.com/office/drawing/2014/main" id="{A1A6024B-7D78-498F-BD92-EE449B261B5B}"/>
                    </a:ext>
                  </a:extLst>
                </p:cNvPr>
                <p:cNvSpPr txBox="1"/>
                <p:nvPr/>
              </p:nvSpPr>
              <p:spPr>
                <a:xfrm>
                  <a:off x="2411760" y="4458598"/>
                  <a:ext cx="1692188" cy="2822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etaPlusLF"/>
                      <a:ea typeface="+mn-ea"/>
                    </a:rPr>
                    <a:t>Width = diagonal</a:t>
                  </a:r>
                </a:p>
              </p:txBody>
            </p:sp>
          </p:grpSp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B5DEEDC3-0551-4784-95D3-DCA7DDFB1394}"/>
                  </a:ext>
                </a:extLst>
              </p:cNvPr>
              <p:cNvSpPr/>
              <p:nvPr/>
            </p:nvSpPr>
            <p:spPr>
              <a:xfrm>
                <a:off x="9510092" y="4286556"/>
                <a:ext cx="216024" cy="27944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taPlusLF"/>
                  <a:ea typeface="+mn-ea"/>
                  <a:cs typeface="+mn-cs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1FAB231-29E2-495A-9F78-62BB7C34949A}"/>
                  </a:ext>
                </a:extLst>
              </p:cNvPr>
              <p:cNvSpPr/>
              <p:nvPr/>
            </p:nvSpPr>
            <p:spPr>
              <a:xfrm>
                <a:off x="9403803" y="4516834"/>
                <a:ext cx="432000" cy="4320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taPlusLF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9B9D87D-19AC-421D-898F-BE41F7CAAE0D}"/>
                  </a:ext>
                </a:extLst>
              </p:cNvPr>
              <p:cNvSpPr/>
              <p:nvPr/>
            </p:nvSpPr>
            <p:spPr>
              <a:xfrm>
                <a:off x="9492059" y="4615349"/>
                <a:ext cx="252000" cy="25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taPlusLF"/>
                  <a:ea typeface="+mn-ea"/>
                  <a:cs typeface="+mn-cs"/>
                </a:endParaRPr>
              </a:p>
            </p:txBody>
          </p:sp>
        </p:grpSp>
        <p:cxnSp>
          <p:nvCxnSpPr>
            <p:cNvPr id="33" name="Gerader Verbinder 32">
              <a:extLst>
                <a:ext uri="{FF2B5EF4-FFF2-40B4-BE49-F238E27FC236}">
                  <a16:creationId xmlns:a16="http://schemas.microsoft.com/office/drawing/2014/main" id="{B9D3EFE7-7F89-40C6-B236-A10B7AC49CD0}"/>
                </a:ext>
              </a:extLst>
            </p:cNvPr>
            <p:cNvCxnSpPr/>
            <p:nvPr/>
          </p:nvCxnSpPr>
          <p:spPr>
            <a:xfrm flipH="1">
              <a:off x="9513024" y="4299987"/>
              <a:ext cx="6759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5D5773ED-E4F1-468C-9362-B58583863EBB}"/>
                </a:ext>
              </a:extLst>
            </p:cNvPr>
            <p:cNvCxnSpPr/>
            <p:nvPr/>
          </p:nvCxnSpPr>
          <p:spPr>
            <a:xfrm flipH="1">
              <a:off x="9513024" y="4616910"/>
              <a:ext cx="9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D8458E2C-D584-4803-8794-87E10C721591}"/>
                </a:ext>
              </a:extLst>
            </p:cNvPr>
            <p:cNvCxnSpPr/>
            <p:nvPr/>
          </p:nvCxnSpPr>
          <p:spPr>
            <a:xfrm flipV="1">
              <a:off x="9513024" y="4297348"/>
              <a:ext cx="0" cy="324000"/>
            </a:xfrm>
            <a:prstGeom prst="straightConnector1">
              <a:avLst/>
            </a:prstGeom>
            <a:ln w="9525">
              <a:solidFill>
                <a:schemeClr val="accent2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feld 37">
            <a:extLst>
              <a:ext uri="{FF2B5EF4-FFF2-40B4-BE49-F238E27FC236}">
                <a16:creationId xmlns:a16="http://schemas.microsoft.com/office/drawing/2014/main" id="{CD9E9006-9D03-4915-9E57-C83024C5B200}"/>
              </a:ext>
            </a:extLst>
          </p:cNvPr>
          <p:cNvSpPr txBox="1"/>
          <p:nvPr/>
        </p:nvSpPr>
        <p:spPr>
          <a:xfrm>
            <a:off x="650642" y="5247680"/>
            <a:ext cx="91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Max. depth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Air supply connection</a:t>
            </a:r>
          </a:p>
        </p:txBody>
      </p:sp>
      <p:sp>
        <p:nvSpPr>
          <p:cNvPr id="44" name="Rectangle: Rounded Corners 6">
            <a:extLst>
              <a:ext uri="{FF2B5EF4-FFF2-40B4-BE49-F238E27FC236}">
                <a16:creationId xmlns:a16="http://schemas.microsoft.com/office/drawing/2014/main" id="{3F075AE9-E539-4D35-900B-5756B9ACFABC}"/>
              </a:ext>
            </a:extLst>
          </p:cNvPr>
          <p:cNvSpPr/>
          <p:nvPr/>
        </p:nvSpPr>
        <p:spPr>
          <a:xfrm>
            <a:off x="436948" y="4489658"/>
            <a:ext cx="1292668" cy="643040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DSNU </a:t>
            </a:r>
            <a:r>
              <a:rPr lang="en-GB" sz="1600" b="1" dirty="0">
                <a:solidFill>
                  <a:schemeClr val="bg1">
                    <a:lumMod val="65000"/>
                  </a:schemeClr>
                </a:solidFill>
              </a:rPr>
              <a:t>(ISO)</a:t>
            </a:r>
          </a:p>
        </p:txBody>
      </p:sp>
      <p:sp>
        <p:nvSpPr>
          <p:cNvPr id="45" name="Rectangle: Rounded Corners 7">
            <a:extLst>
              <a:ext uri="{FF2B5EF4-FFF2-40B4-BE49-F238E27FC236}">
                <a16:creationId xmlns:a16="http://schemas.microsoft.com/office/drawing/2014/main" id="{A4E92369-40D2-4A59-AD08-4407992034FB}"/>
              </a:ext>
            </a:extLst>
          </p:cNvPr>
          <p:cNvSpPr/>
          <p:nvPr/>
        </p:nvSpPr>
        <p:spPr>
          <a:xfrm>
            <a:off x="181745" y="2870548"/>
            <a:ext cx="1317666" cy="552612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Old DSNU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8E27C589-AAB9-4FA3-8C2E-FD1D99E2DF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2146" y="3936772"/>
            <a:ext cx="2429214" cy="24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63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6">
            <a:extLst>
              <a:ext uri="{FF2B5EF4-FFF2-40B4-BE49-F238E27FC236}">
                <a16:creationId xmlns:a16="http://schemas.microsoft.com/office/drawing/2014/main" id="{7E76C720-1AED-93B2-AA75-71826E2B39FE}"/>
              </a:ext>
            </a:extLst>
          </p:cNvPr>
          <p:cNvSpPr/>
          <p:nvPr/>
        </p:nvSpPr>
        <p:spPr>
          <a:xfrm>
            <a:off x="262548" y="2512036"/>
            <a:ext cx="5719152" cy="39856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FB4EEF87-3FD6-4CFE-8E08-9BD29D9535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4382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59" imgH="358" progId="TCLayout.ActiveDocument.1">
                  <p:embed/>
                </p:oleObj>
              </mc:Choice>
              <mc:Fallback>
                <p:oleObj name="think-cell Folie" r:id="rId5" imgW="359" imgH="35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ED1B28AE-8F9B-4A57-8A00-727109281B7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100" b="1" dirty="0"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BD9461C-ADF6-33C3-30CB-BC62DBB459BB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Space-optimised design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Attractively priced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Extended portfolio for round cylinders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3C29E87-E8EF-45B9-A3D7-826FDF4424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DSNU-S-...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37ED962-33A7-4894-AFC6-86B50D0A7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8730052-9B30-4F60-88D9-63636AF57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Motivation</a:t>
            </a:r>
          </a:p>
        </p:txBody>
      </p:sp>
      <p:pic>
        <p:nvPicPr>
          <p:cNvPr id="7" name="Grafik 10">
            <a:extLst>
              <a:ext uri="{FF2B5EF4-FFF2-40B4-BE49-F238E27FC236}">
                <a16:creationId xmlns:a16="http://schemas.microsoft.com/office/drawing/2014/main" id="{42EB577B-860C-E537-256A-D3E526FB31F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005" y="4887372"/>
            <a:ext cx="3469567" cy="515518"/>
          </a:xfrm>
          <a:prstGeom prst="rect">
            <a:avLst/>
          </a:prstGeom>
        </p:spPr>
      </p:pic>
      <p:pic>
        <p:nvPicPr>
          <p:cNvPr id="9" name="Grafik 12">
            <a:extLst>
              <a:ext uri="{FF2B5EF4-FFF2-40B4-BE49-F238E27FC236}">
                <a16:creationId xmlns:a16="http://schemas.microsoft.com/office/drawing/2014/main" id="{25AA1617-70B5-1664-22EA-5DBDBCD646C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8183" y="3750121"/>
            <a:ext cx="4366368" cy="72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1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fik 7">
            <a:extLst>
              <a:ext uri="{FF2B5EF4-FFF2-40B4-BE49-F238E27FC236}">
                <a16:creationId xmlns:a16="http://schemas.microsoft.com/office/drawing/2014/main" id="{C337D603-273E-45AA-892F-DC1D38FA8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9285" y="3975182"/>
            <a:ext cx="2722009" cy="1694178"/>
          </a:xfrm>
          <a:prstGeom prst="rect">
            <a:avLst/>
          </a:prstGeom>
        </p:spPr>
      </p:pic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BC80774E-297C-44AC-B80E-17ACDD5CDD5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59" imgH="358" progId="TCLayout.ActiveDocument.1">
                  <p:embed/>
                </p:oleObj>
              </mc:Choice>
              <mc:Fallback>
                <p:oleObj name="think-cell Folie" r:id="rId5" imgW="359" imgH="358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BC80774E-297C-44AC-B80E-17ACDD5CDD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5DD7C0E8-C589-4E4F-88EA-6B9838940BC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ea typeface="+mn-ea"/>
              <a:cs typeface="+mn-cs"/>
              <a:sym typeface="MetaPlusLF" panose="02000503060000020004" pitchFamily="2" charset="0"/>
            </a:endParaRP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4439613-36C0-455A-A1F5-974CA6EE13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DSNU-S-...  space optimized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3A1EC3-03CA-429C-B657-A07A013D5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1E69D10-7E6A-4859-A5E6-58594D18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latin typeface="+mj-lt"/>
              </a:rPr>
              <a:t>Features</a:t>
            </a:r>
            <a:endParaRPr lang="en-GB" sz="2400" noProof="1">
              <a:latin typeface="+mj-lt"/>
            </a:endParaRPr>
          </a:p>
        </p:txBody>
      </p:sp>
      <p:sp>
        <p:nvSpPr>
          <p:cNvPr id="40" name="Textfeld 39">
            <a:hlinkClick r:id="" action="ppaction://noaction"/>
            <a:extLst>
              <a:ext uri="{FF2B5EF4-FFF2-40B4-BE49-F238E27FC236}">
                <a16:creationId xmlns:a16="http://schemas.microsoft.com/office/drawing/2014/main" id="{E800D417-FBC7-4D7A-9F33-5E16CACD856D}"/>
              </a:ext>
            </a:extLst>
          </p:cNvPr>
          <p:cNvSpPr txBox="1"/>
          <p:nvPr/>
        </p:nvSpPr>
        <p:spPr>
          <a:xfrm>
            <a:off x="6786420" y="4824979"/>
            <a:ext cx="2230163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Barrel made of stainless steel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Sturdy design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Economical by long lifetime</a:t>
            </a:r>
          </a:p>
        </p:txBody>
      </p:sp>
      <p:sp>
        <p:nvSpPr>
          <p:cNvPr id="43" name="Textfeld 42">
            <a:hlinkClick r:id="" action="ppaction://noaction"/>
            <a:extLst>
              <a:ext uri="{FF2B5EF4-FFF2-40B4-BE49-F238E27FC236}">
                <a16:creationId xmlns:a16="http://schemas.microsoft.com/office/drawing/2014/main" id="{CBA8DF57-B4A3-4B11-9D1E-BF78B6A1FC8A}"/>
              </a:ext>
            </a:extLst>
          </p:cNvPr>
          <p:cNvSpPr txBox="1"/>
          <p:nvPr/>
        </p:nvSpPr>
        <p:spPr>
          <a:xfrm>
            <a:off x="2468274" y="3259043"/>
            <a:ext cx="3949381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Piston with magnet for sensing standard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Easy product selection and stock handling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Usage of new self-adjusting cylinder switch SDBT-MSX</a:t>
            </a:r>
          </a:p>
        </p:txBody>
      </p:sp>
      <p:sp>
        <p:nvSpPr>
          <p:cNvPr id="46" name="Textfeld 45">
            <a:hlinkClick r:id="" action="ppaction://noaction"/>
            <a:extLst>
              <a:ext uri="{FF2B5EF4-FFF2-40B4-BE49-F238E27FC236}">
                <a16:creationId xmlns:a16="http://schemas.microsoft.com/office/drawing/2014/main" id="{B8E97E03-4BD3-4A94-A4F4-4126E52FB5AF}"/>
              </a:ext>
            </a:extLst>
          </p:cNvPr>
          <p:cNvSpPr txBox="1"/>
          <p:nvPr/>
        </p:nvSpPr>
        <p:spPr>
          <a:xfrm>
            <a:off x="6965691" y="1640022"/>
            <a:ext cx="4467364" cy="1294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Piston with integrated elastic cushioning element 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Standard with all cushioning variants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Reduced effort for noise reduction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Robust for max. impact force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High performance also with higher loads and speeds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Economical by long lifetime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49" name="Textfeld 48">
            <a:hlinkClick r:id="" action="ppaction://noaction"/>
            <a:extLst>
              <a:ext uri="{FF2B5EF4-FFF2-40B4-BE49-F238E27FC236}">
                <a16:creationId xmlns:a16="http://schemas.microsoft.com/office/drawing/2014/main" id="{2AD59F03-B2C6-4494-B651-4FF3A37295F8}"/>
              </a:ext>
            </a:extLst>
          </p:cNvPr>
          <p:cNvSpPr txBox="1"/>
          <p:nvPr/>
        </p:nvSpPr>
        <p:spPr>
          <a:xfrm>
            <a:off x="7760778" y="3919936"/>
            <a:ext cx="3421884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Label with product-key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Unique product identification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Service for customer and logistics, re-ordering and traceability</a:t>
            </a:r>
          </a:p>
        </p:txBody>
      </p:sp>
      <p:sp>
        <p:nvSpPr>
          <p:cNvPr id="55" name="Textfeld 54">
            <a:hlinkClick r:id="" action="ppaction://noaction"/>
            <a:extLst>
              <a:ext uri="{FF2B5EF4-FFF2-40B4-BE49-F238E27FC236}">
                <a16:creationId xmlns:a16="http://schemas.microsoft.com/office/drawing/2014/main" id="{F5F3AF94-3B7C-45E5-B898-7129AFC0F068}"/>
              </a:ext>
            </a:extLst>
          </p:cNvPr>
          <p:cNvSpPr txBox="1"/>
          <p:nvPr/>
        </p:nvSpPr>
        <p:spPr>
          <a:xfrm>
            <a:off x="5705063" y="5755337"/>
            <a:ext cx="3573848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Without separate piston rod bearing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Slim design for mounting thread at bearing cap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Economical by minimized space requirement</a:t>
            </a:r>
          </a:p>
        </p:txBody>
      </p:sp>
      <p:sp>
        <p:nvSpPr>
          <p:cNvPr id="60" name="Textfeld 59">
            <a:hlinkClick r:id="" action="ppaction://noaction"/>
            <a:extLst>
              <a:ext uri="{FF2B5EF4-FFF2-40B4-BE49-F238E27FC236}">
                <a16:creationId xmlns:a16="http://schemas.microsoft.com/office/drawing/2014/main" id="{C99A58D3-1707-4B80-BE84-568276D619B6}"/>
              </a:ext>
            </a:extLst>
          </p:cNvPr>
          <p:cNvSpPr txBox="1"/>
          <p:nvPr/>
        </p:nvSpPr>
        <p:spPr>
          <a:xfrm>
            <a:off x="257120" y="5625980"/>
            <a:ext cx="4405077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Free of copper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Usage for battery production 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No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emisson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 of unwanted particles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Quality of production</a:t>
            </a:r>
          </a:p>
        </p:txBody>
      </p:sp>
      <p:sp>
        <p:nvSpPr>
          <p:cNvPr id="62" name="Textfeld 61">
            <a:hlinkClick r:id="" action="ppaction://noaction"/>
            <a:extLst>
              <a:ext uri="{FF2B5EF4-FFF2-40B4-BE49-F238E27FC236}">
                <a16:creationId xmlns:a16="http://schemas.microsoft.com/office/drawing/2014/main" id="{E8F5FFBF-1B2D-4381-A771-5AF7745E5C51}"/>
              </a:ext>
            </a:extLst>
          </p:cNvPr>
          <p:cNvSpPr txBox="1"/>
          <p:nvPr/>
        </p:nvSpPr>
        <p:spPr>
          <a:xfrm>
            <a:off x="3702571" y="1933232"/>
            <a:ext cx="3029278" cy="109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Self-adjusting pneumatic cushioning PPS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Easy installation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Time saving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Reduced space requirements w/o screw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Tamper-proof</a:t>
            </a:r>
            <a:endParaRPr kumimoji="0" lang="en-GB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66" name="Textfeld 65">
            <a:hlinkClick r:id="" action="ppaction://noaction"/>
            <a:extLst>
              <a:ext uri="{FF2B5EF4-FFF2-40B4-BE49-F238E27FC236}">
                <a16:creationId xmlns:a16="http://schemas.microsoft.com/office/drawing/2014/main" id="{AD89A5D9-4D81-4443-8628-F3C3B3CB0776}"/>
              </a:ext>
            </a:extLst>
          </p:cNvPr>
          <p:cNvSpPr txBox="1"/>
          <p:nvPr/>
        </p:nvSpPr>
        <p:spPr>
          <a:xfrm>
            <a:off x="1836824" y="4707156"/>
            <a:ext cx="3070988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Piston rod made of stainless steel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Corrosion and wear resistant to prevent leakage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Economical by long lifetime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68" name="Textfeld 67">
            <a:hlinkClick r:id="" action="ppaction://noaction"/>
            <a:extLst>
              <a:ext uri="{FF2B5EF4-FFF2-40B4-BE49-F238E27FC236}">
                <a16:creationId xmlns:a16="http://schemas.microsoft.com/office/drawing/2014/main" id="{77D0C453-3163-4978-9F5E-2C5124A4DCF4}"/>
              </a:ext>
            </a:extLst>
          </p:cNvPr>
          <p:cNvSpPr txBox="1"/>
          <p:nvPr/>
        </p:nvSpPr>
        <p:spPr>
          <a:xfrm>
            <a:off x="7746065" y="3044119"/>
            <a:ext cx="3318132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Without pivot bearing and without mounting thread for bore size 8/12/16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Short end cap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Economical by minimized space requirement</a:t>
            </a:r>
          </a:p>
        </p:txBody>
      </p:sp>
      <p:sp>
        <p:nvSpPr>
          <p:cNvPr id="72" name="Textfeld 71">
            <a:hlinkClick r:id="" action="ppaction://noaction"/>
            <a:extLst>
              <a:ext uri="{FF2B5EF4-FFF2-40B4-BE49-F238E27FC236}">
                <a16:creationId xmlns:a16="http://schemas.microsoft.com/office/drawing/2014/main" id="{8BEE3A15-64D1-4D72-87F0-85D7BEBBD6F3}"/>
              </a:ext>
            </a:extLst>
          </p:cNvPr>
          <p:cNvSpPr txBox="1"/>
          <p:nvPr/>
        </p:nvSpPr>
        <p:spPr>
          <a:xfrm>
            <a:off x="2519379" y="3971776"/>
            <a:ext cx="3010921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Seal for piston rod and piston made of PUR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Wear resistant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Economical by long lifetime</a:t>
            </a:r>
          </a:p>
        </p:txBody>
      </p:sp>
      <p:cxnSp>
        <p:nvCxnSpPr>
          <p:cNvPr id="37" name="Gerader Verbinder 10">
            <a:extLst>
              <a:ext uri="{FF2B5EF4-FFF2-40B4-BE49-F238E27FC236}">
                <a16:creationId xmlns:a16="http://schemas.microsoft.com/office/drawing/2014/main" id="{115D399D-4CBC-4863-A8C0-5F8215B73DB8}"/>
              </a:ext>
            </a:extLst>
          </p:cNvPr>
          <p:cNvCxnSpPr>
            <a:cxnSpLocks/>
            <a:endCxn id="57" idx="0"/>
          </p:cNvCxnSpPr>
          <p:nvPr/>
        </p:nvCxnSpPr>
        <p:spPr>
          <a:xfrm flipV="1">
            <a:off x="5690807" y="5313413"/>
            <a:ext cx="11310" cy="1160066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5A2F766-0940-4BC2-A129-4F079C53426D}"/>
              </a:ext>
            </a:extLst>
          </p:cNvPr>
          <p:cNvCxnSpPr>
            <a:cxnSpLocks/>
          </p:cNvCxnSpPr>
          <p:nvPr/>
        </p:nvCxnSpPr>
        <p:spPr>
          <a:xfrm>
            <a:off x="5687861" y="6473479"/>
            <a:ext cx="35910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hteck 22">
            <a:extLst>
              <a:ext uri="{FF2B5EF4-FFF2-40B4-BE49-F238E27FC236}">
                <a16:creationId xmlns:a16="http://schemas.microsoft.com/office/drawing/2014/main" id="{656EF817-5594-406E-9454-7AC8F81D4ACF}"/>
              </a:ext>
            </a:extLst>
          </p:cNvPr>
          <p:cNvSpPr/>
          <p:nvPr/>
        </p:nvSpPr>
        <p:spPr>
          <a:xfrm flipV="1">
            <a:off x="7519827" y="4156865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2CDE8A8-713E-4502-B7B5-F3CFEC40594C}"/>
              </a:ext>
            </a:extLst>
          </p:cNvPr>
          <p:cNvCxnSpPr>
            <a:cxnSpLocks/>
          </p:cNvCxnSpPr>
          <p:nvPr/>
        </p:nvCxnSpPr>
        <p:spPr>
          <a:xfrm>
            <a:off x="7579340" y="3920520"/>
            <a:ext cx="347457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hteck 22">
            <a:extLst>
              <a:ext uri="{FF2B5EF4-FFF2-40B4-BE49-F238E27FC236}">
                <a16:creationId xmlns:a16="http://schemas.microsoft.com/office/drawing/2014/main" id="{FA7A08EC-38BF-418A-832B-9CBBE46ED7AA}"/>
              </a:ext>
            </a:extLst>
          </p:cNvPr>
          <p:cNvSpPr/>
          <p:nvPr/>
        </p:nvSpPr>
        <p:spPr>
          <a:xfrm flipV="1">
            <a:off x="5642604" y="5194387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58" name="Gerader Verbinder 10">
            <a:extLst>
              <a:ext uri="{FF2B5EF4-FFF2-40B4-BE49-F238E27FC236}">
                <a16:creationId xmlns:a16="http://schemas.microsoft.com/office/drawing/2014/main" id="{D4FB153A-8891-4917-B9D4-F46E364414F2}"/>
              </a:ext>
            </a:extLst>
          </p:cNvPr>
          <p:cNvCxnSpPr>
            <a:cxnSpLocks/>
            <a:endCxn id="59" idx="0"/>
          </p:cNvCxnSpPr>
          <p:nvPr/>
        </p:nvCxnSpPr>
        <p:spPr>
          <a:xfrm flipV="1">
            <a:off x="6487545" y="5061486"/>
            <a:ext cx="0" cy="483321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59" name="Rechteck 22">
            <a:extLst>
              <a:ext uri="{FF2B5EF4-FFF2-40B4-BE49-F238E27FC236}">
                <a16:creationId xmlns:a16="http://schemas.microsoft.com/office/drawing/2014/main" id="{1CD2143A-9556-4C8A-9BFB-A572D47DCC9F}"/>
              </a:ext>
            </a:extLst>
          </p:cNvPr>
          <p:cNvSpPr/>
          <p:nvPr/>
        </p:nvSpPr>
        <p:spPr>
          <a:xfrm flipV="1">
            <a:off x="6428032" y="4942460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687A857-2793-46C1-BF5C-8BA810FFD601}"/>
              </a:ext>
            </a:extLst>
          </p:cNvPr>
          <p:cNvCxnSpPr>
            <a:cxnSpLocks/>
          </p:cNvCxnSpPr>
          <p:nvPr/>
        </p:nvCxnSpPr>
        <p:spPr>
          <a:xfrm>
            <a:off x="6482807" y="5544807"/>
            <a:ext cx="258624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F432CE6-F1B8-4DCE-92AE-4D925FBD65E6}"/>
              </a:ext>
            </a:extLst>
          </p:cNvPr>
          <p:cNvCxnSpPr>
            <a:cxnSpLocks/>
            <a:stCxn id="75" idx="3"/>
          </p:cNvCxnSpPr>
          <p:nvPr/>
        </p:nvCxnSpPr>
        <p:spPr>
          <a:xfrm>
            <a:off x="7113189" y="4797102"/>
            <a:ext cx="406947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hteck 22">
            <a:extLst>
              <a:ext uri="{FF2B5EF4-FFF2-40B4-BE49-F238E27FC236}">
                <a16:creationId xmlns:a16="http://schemas.microsoft.com/office/drawing/2014/main" id="{58C5BE47-FCA0-4956-8476-3031D2715734}"/>
              </a:ext>
            </a:extLst>
          </p:cNvPr>
          <p:cNvSpPr/>
          <p:nvPr/>
        </p:nvSpPr>
        <p:spPr>
          <a:xfrm flipV="1">
            <a:off x="6994163" y="4737589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76" name="Gerader Verbinder 10">
            <a:extLst>
              <a:ext uri="{FF2B5EF4-FFF2-40B4-BE49-F238E27FC236}">
                <a16:creationId xmlns:a16="http://schemas.microsoft.com/office/drawing/2014/main" id="{4FB7B41B-87E3-470F-A2DD-5336D256BD04}"/>
              </a:ext>
            </a:extLst>
          </p:cNvPr>
          <p:cNvCxnSpPr>
            <a:cxnSpLocks/>
            <a:stCxn id="77" idx="2"/>
          </p:cNvCxnSpPr>
          <p:nvPr/>
        </p:nvCxnSpPr>
        <p:spPr>
          <a:xfrm flipH="1" flipV="1">
            <a:off x="6956397" y="2886263"/>
            <a:ext cx="3752" cy="136980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77" name="Rechteck 22">
            <a:extLst>
              <a:ext uri="{FF2B5EF4-FFF2-40B4-BE49-F238E27FC236}">
                <a16:creationId xmlns:a16="http://schemas.microsoft.com/office/drawing/2014/main" id="{5DCA3517-ACCE-43B7-BA28-E3A55BCF1492}"/>
              </a:ext>
            </a:extLst>
          </p:cNvPr>
          <p:cNvSpPr/>
          <p:nvPr/>
        </p:nvSpPr>
        <p:spPr>
          <a:xfrm flipV="1">
            <a:off x="6900636" y="4256063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852FCFA-0433-4CC1-A029-A12B958992C1}"/>
              </a:ext>
            </a:extLst>
          </p:cNvPr>
          <p:cNvCxnSpPr>
            <a:cxnSpLocks/>
          </p:cNvCxnSpPr>
          <p:nvPr/>
        </p:nvCxnSpPr>
        <p:spPr>
          <a:xfrm>
            <a:off x="6950855" y="2886161"/>
            <a:ext cx="446736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hteck 22">
            <a:extLst>
              <a:ext uri="{FF2B5EF4-FFF2-40B4-BE49-F238E27FC236}">
                <a16:creationId xmlns:a16="http://schemas.microsoft.com/office/drawing/2014/main" id="{3A9FDD2D-C83A-449B-AF9F-165C1F801185}"/>
              </a:ext>
            </a:extLst>
          </p:cNvPr>
          <p:cNvSpPr/>
          <p:nvPr/>
        </p:nvSpPr>
        <p:spPr>
          <a:xfrm flipV="1">
            <a:off x="4920459" y="5540669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CB19F27-6FEC-4564-A2AB-A856BC6B62E0}"/>
              </a:ext>
            </a:extLst>
          </p:cNvPr>
          <p:cNvCxnSpPr>
            <a:cxnSpLocks/>
          </p:cNvCxnSpPr>
          <p:nvPr/>
        </p:nvCxnSpPr>
        <p:spPr>
          <a:xfrm>
            <a:off x="1851290" y="5599192"/>
            <a:ext cx="3079351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r Verbinder 10">
            <a:extLst>
              <a:ext uri="{FF2B5EF4-FFF2-40B4-BE49-F238E27FC236}">
                <a16:creationId xmlns:a16="http://schemas.microsoft.com/office/drawing/2014/main" id="{89032FD3-EA74-4EB4-8DA0-D1AD82EB5B1E}"/>
              </a:ext>
            </a:extLst>
          </p:cNvPr>
          <p:cNvCxnSpPr>
            <a:cxnSpLocks/>
            <a:stCxn id="87" idx="2"/>
          </p:cNvCxnSpPr>
          <p:nvPr/>
        </p:nvCxnSpPr>
        <p:spPr>
          <a:xfrm flipV="1">
            <a:off x="5511800" y="4652633"/>
            <a:ext cx="0" cy="471046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AB89DF15-8211-4D0C-906A-9071F068C1A3}"/>
              </a:ext>
            </a:extLst>
          </p:cNvPr>
          <p:cNvCxnSpPr>
            <a:cxnSpLocks/>
          </p:cNvCxnSpPr>
          <p:nvPr/>
        </p:nvCxnSpPr>
        <p:spPr>
          <a:xfrm>
            <a:off x="2468274" y="4660263"/>
            <a:ext cx="304290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r Verbinder 10">
            <a:extLst>
              <a:ext uri="{FF2B5EF4-FFF2-40B4-BE49-F238E27FC236}">
                <a16:creationId xmlns:a16="http://schemas.microsoft.com/office/drawing/2014/main" id="{CCF0F608-30AD-4521-B56D-54A0CFBB0E10}"/>
              </a:ext>
            </a:extLst>
          </p:cNvPr>
          <p:cNvCxnSpPr>
            <a:cxnSpLocks/>
            <a:stCxn id="88" idx="2"/>
          </p:cNvCxnSpPr>
          <p:nvPr/>
        </p:nvCxnSpPr>
        <p:spPr>
          <a:xfrm flipH="1" flipV="1">
            <a:off x="6408089" y="3959575"/>
            <a:ext cx="294" cy="608673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3968127-D9DA-4A16-B564-9A2C6F8493DE}"/>
              </a:ext>
            </a:extLst>
          </p:cNvPr>
          <p:cNvCxnSpPr>
            <a:cxnSpLocks/>
          </p:cNvCxnSpPr>
          <p:nvPr/>
        </p:nvCxnSpPr>
        <p:spPr>
          <a:xfrm>
            <a:off x="2587941" y="3959575"/>
            <a:ext cx="381897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r Verbinder 10">
            <a:extLst>
              <a:ext uri="{FF2B5EF4-FFF2-40B4-BE49-F238E27FC236}">
                <a16:creationId xmlns:a16="http://schemas.microsoft.com/office/drawing/2014/main" id="{9D98B2D3-0517-4C0A-9B5D-0E89CFA76002}"/>
              </a:ext>
            </a:extLst>
          </p:cNvPr>
          <p:cNvCxnSpPr>
            <a:cxnSpLocks/>
          </p:cNvCxnSpPr>
          <p:nvPr/>
        </p:nvCxnSpPr>
        <p:spPr>
          <a:xfrm flipV="1">
            <a:off x="6705910" y="2989061"/>
            <a:ext cx="0" cy="1425548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3BE6325-995B-4459-936C-1514429E2A9E}"/>
              </a:ext>
            </a:extLst>
          </p:cNvPr>
          <p:cNvCxnSpPr>
            <a:cxnSpLocks/>
          </p:cNvCxnSpPr>
          <p:nvPr/>
        </p:nvCxnSpPr>
        <p:spPr>
          <a:xfrm>
            <a:off x="3702571" y="2993284"/>
            <a:ext cx="300408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hteck 22">
            <a:extLst>
              <a:ext uri="{FF2B5EF4-FFF2-40B4-BE49-F238E27FC236}">
                <a16:creationId xmlns:a16="http://schemas.microsoft.com/office/drawing/2014/main" id="{BD44F8B6-DF9D-4871-AAB5-C915F0362E59}"/>
              </a:ext>
            </a:extLst>
          </p:cNvPr>
          <p:cNvSpPr/>
          <p:nvPr/>
        </p:nvSpPr>
        <p:spPr>
          <a:xfrm flipV="1">
            <a:off x="5452287" y="5123679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sp>
        <p:nvSpPr>
          <p:cNvPr id="88" name="Rechteck 22">
            <a:extLst>
              <a:ext uri="{FF2B5EF4-FFF2-40B4-BE49-F238E27FC236}">
                <a16:creationId xmlns:a16="http://schemas.microsoft.com/office/drawing/2014/main" id="{36377884-1F5C-4F7E-BE47-170F77274596}"/>
              </a:ext>
            </a:extLst>
          </p:cNvPr>
          <p:cNvSpPr/>
          <p:nvPr/>
        </p:nvSpPr>
        <p:spPr>
          <a:xfrm flipV="1">
            <a:off x="6348870" y="4568248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sp>
        <p:nvSpPr>
          <p:cNvPr id="89" name="Rechteck 22">
            <a:extLst>
              <a:ext uri="{FF2B5EF4-FFF2-40B4-BE49-F238E27FC236}">
                <a16:creationId xmlns:a16="http://schemas.microsoft.com/office/drawing/2014/main" id="{D4A46C80-5D7F-4686-BD15-34216DB8CC5E}"/>
              </a:ext>
            </a:extLst>
          </p:cNvPr>
          <p:cNvSpPr/>
          <p:nvPr/>
        </p:nvSpPr>
        <p:spPr>
          <a:xfrm flipV="1">
            <a:off x="6651257" y="4403587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90" name="Gerader Verbinder 10">
            <a:extLst>
              <a:ext uri="{FF2B5EF4-FFF2-40B4-BE49-F238E27FC236}">
                <a16:creationId xmlns:a16="http://schemas.microsoft.com/office/drawing/2014/main" id="{9E7F52B1-E7F2-4668-A9BA-24C75A4F0A00}"/>
              </a:ext>
            </a:extLst>
          </p:cNvPr>
          <p:cNvCxnSpPr>
            <a:cxnSpLocks/>
          </p:cNvCxnSpPr>
          <p:nvPr/>
        </p:nvCxnSpPr>
        <p:spPr>
          <a:xfrm flipV="1">
            <a:off x="7579340" y="3918991"/>
            <a:ext cx="0" cy="243878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62131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6" grpId="0"/>
      <p:bldP spid="49" grpId="0"/>
      <p:bldP spid="55" grpId="0"/>
      <p:bldP spid="60" grpId="0"/>
      <p:bldP spid="62" grpId="0"/>
      <p:bldP spid="66" grpId="0"/>
      <p:bldP spid="68" grpId="0"/>
      <p:bldP spid="72" grpId="0"/>
      <p:bldP spid="52" grpId="0" animBg="1"/>
      <p:bldP spid="57" grpId="0" animBg="1"/>
      <p:bldP spid="59" grpId="0" animBg="1"/>
      <p:bldP spid="75" grpId="0" animBg="1"/>
      <p:bldP spid="77" grpId="0" animBg="1"/>
      <p:bldP spid="79" grpId="0" animBg="1"/>
      <p:bldP spid="87" grpId="0" animBg="1"/>
      <p:bldP spid="88" grpId="0" animBg="1"/>
      <p:bldP spid="8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1">
            <a:extLst>
              <a:ext uri="{FF2B5EF4-FFF2-40B4-BE49-F238E27FC236}">
                <a16:creationId xmlns:a16="http://schemas.microsoft.com/office/drawing/2014/main" id="{6E839AD1-8BB5-42DA-9BF9-EEBE3F5AC3C7}"/>
              </a:ext>
            </a:extLst>
          </p:cNvPr>
          <p:cNvSpPr/>
          <p:nvPr/>
        </p:nvSpPr>
        <p:spPr>
          <a:xfrm>
            <a:off x="252257" y="2088568"/>
            <a:ext cx="11460041" cy="20276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5" name="Rechteck 2">
            <a:extLst>
              <a:ext uri="{FF2B5EF4-FFF2-40B4-BE49-F238E27FC236}">
                <a16:creationId xmlns:a16="http://schemas.microsoft.com/office/drawing/2014/main" id="{22124602-8DF4-42BC-B8D9-BCFF040FAE88}"/>
              </a:ext>
            </a:extLst>
          </p:cNvPr>
          <p:cNvSpPr/>
          <p:nvPr/>
        </p:nvSpPr>
        <p:spPr>
          <a:xfrm>
            <a:off x="252258" y="4232555"/>
            <a:ext cx="11460041" cy="16906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81D255DF-7CED-45F1-BC79-33A5C0881F7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7" imgH="287" progId="TCLayout.ActiveDocument.1">
                  <p:embed/>
                </p:oleObj>
              </mc:Choice>
              <mc:Fallback>
                <p:oleObj name="think-cell Folie" r:id="rId4" imgW="287" imgH="287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81D255DF-7CED-45F1-BC79-33A5C0881F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060C9E1A-353B-4F91-9195-9D1B3638AA5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2100" b="1" dirty="0"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pic>
        <p:nvPicPr>
          <p:cNvPr id="42035" name="Picture 51" descr="25803r_3">
            <a:extLst>
              <a:ext uri="{FF2B5EF4-FFF2-40B4-BE49-F238E27FC236}">
                <a16:creationId xmlns:a16="http://schemas.microsoft.com/office/drawing/2014/main" id="{6F587245-D9C0-487B-A01D-D53CCADA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233" y="2557365"/>
            <a:ext cx="6550113" cy="1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4617B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A5F609A0-FD48-42E3-980A-2500BB8AA5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292" y="4629620"/>
            <a:ext cx="4729472" cy="882834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8CF389-9511-4482-B0CF-FBDBA0AA9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3F6031B-FFE8-4F06-92C9-9B3C1EA17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The new way of saving space with the DSNU-S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04C6B9EC-3252-4FAD-B71A-57F2EDABD403}"/>
              </a:ext>
            </a:extLst>
          </p:cNvPr>
          <p:cNvCxnSpPr>
            <a:cxnSpLocks/>
          </p:cNvCxnSpPr>
          <p:nvPr/>
        </p:nvCxnSpPr>
        <p:spPr>
          <a:xfrm>
            <a:off x="7454700" y="5440446"/>
            <a:ext cx="1764000" cy="0"/>
          </a:xfrm>
          <a:prstGeom prst="straightConnector1">
            <a:avLst/>
          </a:prstGeom>
          <a:ln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BAF7298F-D727-42BE-87AB-6842D7F74FE5}"/>
              </a:ext>
            </a:extLst>
          </p:cNvPr>
          <p:cNvCxnSpPr>
            <a:cxnSpLocks/>
          </p:cNvCxnSpPr>
          <p:nvPr/>
        </p:nvCxnSpPr>
        <p:spPr>
          <a:xfrm>
            <a:off x="7376924" y="5018881"/>
            <a:ext cx="0" cy="51848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23E3DB84-FF16-40E6-A1F5-2D165157C7CA}"/>
              </a:ext>
            </a:extLst>
          </p:cNvPr>
          <p:cNvSpPr txBox="1"/>
          <p:nvPr/>
        </p:nvSpPr>
        <p:spPr>
          <a:xfrm>
            <a:off x="7504013" y="4747871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Up to 35 mm shorter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6691186-1A66-41FE-A278-491510D05E76}"/>
              </a:ext>
            </a:extLst>
          </p:cNvPr>
          <p:cNvSpPr txBox="1"/>
          <p:nvPr/>
        </p:nvSpPr>
        <p:spPr>
          <a:xfrm>
            <a:off x="921958" y="4764782"/>
            <a:ext cx="1217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Up to 40%</a:t>
            </a:r>
          </a:p>
          <a:p>
            <a:r>
              <a:rPr lang="en-GB" b="1" dirty="0">
                <a:latin typeface="+mn-lt"/>
              </a:rPr>
              <a:t>slimmer</a:t>
            </a: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9EE4E0FE-B757-48F1-BF5A-85C3EEAE5F0F}"/>
              </a:ext>
            </a:extLst>
          </p:cNvPr>
          <p:cNvCxnSpPr>
            <a:cxnSpLocks/>
          </p:cNvCxnSpPr>
          <p:nvPr/>
        </p:nvCxnSpPr>
        <p:spPr>
          <a:xfrm>
            <a:off x="2139550" y="4720366"/>
            <a:ext cx="151706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54CAC307-D161-4E8C-9BFD-DCFAA828978E}"/>
              </a:ext>
            </a:extLst>
          </p:cNvPr>
          <p:cNvCxnSpPr>
            <a:cxnSpLocks/>
          </p:cNvCxnSpPr>
          <p:nvPr/>
        </p:nvCxnSpPr>
        <p:spPr>
          <a:xfrm>
            <a:off x="2283566" y="4749854"/>
            <a:ext cx="0" cy="648000"/>
          </a:xfrm>
          <a:prstGeom prst="straightConnector1">
            <a:avLst/>
          </a:prstGeom>
          <a:ln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EC569724-545E-4026-8AD4-82163185A927}"/>
              </a:ext>
            </a:extLst>
          </p:cNvPr>
          <p:cNvCxnSpPr>
            <a:cxnSpLocks/>
          </p:cNvCxnSpPr>
          <p:nvPr/>
        </p:nvCxnSpPr>
        <p:spPr>
          <a:xfrm flipH="1">
            <a:off x="9242346" y="3177976"/>
            <a:ext cx="4" cy="23593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16B7AA66-8594-481A-ADF2-E67DAD313F0D}"/>
              </a:ext>
            </a:extLst>
          </p:cNvPr>
          <p:cNvCxnSpPr>
            <a:cxnSpLocks/>
          </p:cNvCxnSpPr>
          <p:nvPr/>
        </p:nvCxnSpPr>
        <p:spPr>
          <a:xfrm>
            <a:off x="2139550" y="5440446"/>
            <a:ext cx="151706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D66EB618-FCC0-4FBD-AD99-05848B50019A}"/>
              </a:ext>
            </a:extLst>
          </p:cNvPr>
          <p:cNvSpPr txBox="1"/>
          <p:nvPr/>
        </p:nvSpPr>
        <p:spPr>
          <a:xfrm>
            <a:off x="9355489" y="2505055"/>
            <a:ext cx="2366111" cy="130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GB" sz="1600" b="1" dirty="0"/>
              <a:t>DSNU to ISO 6432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Standardised interfaces for easy connection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400" dirty="0"/>
              <a:t>Wide range of variants for greater flexibility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1BE75F8F-EEF2-4AEC-BF01-2C2CCBB22258}"/>
              </a:ext>
            </a:extLst>
          </p:cNvPr>
          <p:cNvSpPr txBox="1"/>
          <p:nvPr/>
        </p:nvSpPr>
        <p:spPr>
          <a:xfrm>
            <a:off x="9326108" y="4285662"/>
            <a:ext cx="23661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DSNU-S space-saving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For tight installation spaces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Enables a sustainable machine design and an energy-saving layout for handling units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DBFB5968-A433-4B24-8E4C-A744DAFE09A9}"/>
              </a:ext>
            </a:extLst>
          </p:cNvPr>
          <p:cNvSpPr txBox="1"/>
          <p:nvPr/>
        </p:nvSpPr>
        <p:spPr>
          <a:xfrm>
            <a:off x="252266" y="5931225"/>
            <a:ext cx="5096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+mn-lt"/>
              </a:rPr>
              <a:t>Same nominal diameter and stroke length</a:t>
            </a:r>
          </a:p>
          <a:p>
            <a:r>
              <a:rPr lang="en-GB" sz="1600" dirty="0">
                <a:latin typeface="+mn-lt"/>
              </a:rPr>
              <a:t>Shown here: DSNU/-S-16-25-P-A</a:t>
            </a:r>
          </a:p>
        </p:txBody>
      </p:sp>
    </p:spTree>
    <p:extLst>
      <p:ext uri="{BB962C8B-B14F-4D97-AF65-F5344CB8AC3E}">
        <p14:creationId xmlns:p14="http://schemas.microsoft.com/office/powerpoint/2010/main" val="424242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420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4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" grpId="0"/>
      <p:bldP spid="2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1D305E50-7794-4DFF-B0F0-63183ABAE79A}"/>
              </a:ext>
            </a:extLst>
          </p:cNvPr>
          <p:cNvSpPr/>
          <p:nvPr/>
        </p:nvSpPr>
        <p:spPr>
          <a:xfrm>
            <a:off x="262548" y="2512038"/>
            <a:ext cx="5575649" cy="35335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4D20BC96-7F79-4081-89FE-E4AD90D25D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4D20BC96-7F79-4081-89FE-E4AD90D25D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B0F3661F-6350-4505-A191-4B20BD5A44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ea typeface="+mn-ea"/>
              <a:cs typeface="+mn-cs"/>
              <a:sym typeface="MetaPlusLF" panose="02000503060000020004" pitchFamily="2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192A00-60F0-497D-8053-743343A764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4C50F22-EDA2-40CE-8988-8AC3BF5995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DSNU-S space-saving 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09E645E-8D2E-4FE5-8C7C-1B50DF0BE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/>
              <a:t>Application example for parallel mounting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9C5381-AFCC-43FD-8209-B3FD897621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413" y="2500313"/>
            <a:ext cx="5729287" cy="3960812"/>
          </a:xfrm>
        </p:spPr>
        <p:txBody>
          <a:bodyPr/>
          <a:lstStyle/>
          <a:p>
            <a:pPr marL="0" indent="0">
              <a:buNone/>
            </a:pPr>
            <a:r>
              <a:rPr lang="en-GB" sz="1400" dirty="0"/>
              <a:t>Parallel mounting for separating workpieces at buffer sections</a:t>
            </a:r>
          </a:p>
          <a:p>
            <a:endParaRPr lang="en-GB" dirty="0"/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395EB878-2F9C-4E4E-9869-1BDA3BA630F4}"/>
              </a:ext>
            </a:extLst>
          </p:cNvPr>
          <p:cNvSpPr txBox="1">
            <a:spLocks/>
          </p:cNvSpPr>
          <p:nvPr/>
        </p:nvSpPr>
        <p:spPr>
          <a:xfrm>
            <a:off x="6227939" y="2619373"/>
            <a:ext cx="5098821" cy="3878264"/>
          </a:xfrm>
          <a:prstGeom prst="rect">
            <a:avLst/>
          </a:prstGeom>
        </p:spPr>
        <p:txBody>
          <a:bodyPr lIns="0" tIns="0" rIns="0" bIns="0"/>
          <a:lstStyle>
            <a:lvl1pPr marL="0" indent="0" algn="l" rtl="0" eaLnBrk="1" fontAlgn="base" hangingPunct="1">
              <a:lnSpc>
                <a:spcPts val="1900"/>
              </a:lnSpc>
              <a:spcBef>
                <a:spcPct val="20000"/>
              </a:spcBef>
              <a:spcAft>
                <a:spcPct val="0"/>
              </a:spcAft>
              <a:buFont typeface="MetaPlusLF" pitchFamily="2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ts val="19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ts val="19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ts val="19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ts val="19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MetaPlusLF" pitchFamily="2" charset="0"/>
              <a:buNone/>
              <a:tabLst/>
              <a:defRPr/>
            </a:pPr>
            <a:r>
              <a:rPr kumimoji="0" lang="en-GB" sz="18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aPlusLF"/>
                <a:ea typeface="Times New Roman"/>
                <a:cs typeface="Times New Roman"/>
              </a:rPr>
              <a:t>Features:	</a:t>
            </a:r>
            <a:endParaRPr kumimoji="0" lang="en-GB" sz="1800" b="1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taPlusLF" panose="02000503060000020004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  <a:cs typeface="Times New Roman"/>
              </a:rPr>
              <a:t>For simple linear movements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  <a:cs typeface="Times New Roman"/>
              </a:rPr>
              <a:t>For small to medium strokes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  <a:cs typeface="Times New Roman"/>
              </a:rPr>
              <a:t>For low transverse loads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  <a:cs typeface="Times New Roman"/>
              </a:rPr>
              <a:t>For handling small workpieces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  <a:cs typeface="Times New Roman"/>
              </a:rPr>
              <a:t>For limited installation space in terms of width</a:t>
            </a:r>
            <a:b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  <a:cs typeface="Times New Roman"/>
              </a:rPr>
            </a:b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  <a:cs typeface="Times New Roman"/>
              </a:rPr>
              <a:t>(mounted in parallel)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54B7A7-6B01-413B-A84E-69374B0C47A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2446" y="2954477"/>
            <a:ext cx="5105751" cy="3080359"/>
          </a:xfrm>
          <a:prstGeom prst="rect">
            <a:avLst/>
          </a:prstGeom>
        </p:spPr>
      </p:pic>
      <p:sp>
        <p:nvSpPr>
          <p:cNvPr id="22" name="Textfeld 21">
            <a:hlinkClick r:id="rId8"/>
            <a:extLst>
              <a:ext uri="{FF2B5EF4-FFF2-40B4-BE49-F238E27FC236}">
                <a16:creationId xmlns:a16="http://schemas.microsoft.com/office/drawing/2014/main" id="{84EB8AEC-BBEE-4549-AA6B-82C2875D3410}"/>
              </a:ext>
            </a:extLst>
          </p:cNvPr>
          <p:cNvSpPr txBox="1"/>
          <p:nvPr/>
        </p:nvSpPr>
        <p:spPr>
          <a:xfrm>
            <a:off x="262548" y="6171079"/>
            <a:ext cx="22429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etaPlusLF"/>
                <a:ea typeface="+mn-ea"/>
                <a:sym typeface="Wingdings" panose="05000000000000000000" pitchFamily="2" charset="2"/>
              </a:rPr>
              <a:t></a:t>
            </a:r>
            <a:r>
              <a:rPr kumimoji="0" lang="en-GB" sz="11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aPlusLF"/>
                <a:ea typeface="+mn-ea"/>
              </a:rPr>
              <a:t>Video @ Content Hub #144896</a:t>
            </a:r>
          </a:p>
        </p:txBody>
      </p:sp>
    </p:spTree>
    <p:extLst>
      <p:ext uri="{BB962C8B-B14F-4D97-AF65-F5344CB8AC3E}">
        <p14:creationId xmlns:p14="http://schemas.microsoft.com/office/powerpoint/2010/main" val="2114796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8C47B-89CD-3B80-3382-901D6CED59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17DD44B-13B6-6EAB-04DF-18277E2B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Pneumatic round cylinder for durable and compact machine design</a:t>
            </a:r>
          </a:p>
        </p:txBody>
      </p:sp>
      <p:sp>
        <p:nvSpPr>
          <p:cNvPr id="10" name="Rechteck 22">
            <a:extLst>
              <a:ext uri="{FF2B5EF4-FFF2-40B4-BE49-F238E27FC236}">
                <a16:creationId xmlns:a16="http://schemas.microsoft.com/office/drawing/2014/main" id="{8CA90C23-337A-64FF-4AF0-EA6FA7D6DE4E}"/>
              </a:ext>
            </a:extLst>
          </p:cNvPr>
          <p:cNvSpPr/>
          <p:nvPr/>
        </p:nvSpPr>
        <p:spPr>
          <a:xfrm>
            <a:off x="252266" y="2433686"/>
            <a:ext cx="5016885" cy="39377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11" name="Rechteck 19">
            <a:extLst>
              <a:ext uri="{FF2B5EF4-FFF2-40B4-BE49-F238E27FC236}">
                <a16:creationId xmlns:a16="http://schemas.microsoft.com/office/drawing/2014/main" id="{EF24BC11-53B5-9B6E-DB59-D6BD23789728}"/>
              </a:ext>
            </a:extLst>
          </p:cNvPr>
          <p:cNvSpPr/>
          <p:nvPr/>
        </p:nvSpPr>
        <p:spPr>
          <a:xfrm>
            <a:off x="5991981" y="2433686"/>
            <a:ext cx="3761619" cy="38782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grpSp>
        <p:nvGrpSpPr>
          <p:cNvPr id="12" name="Gruppieren 20">
            <a:extLst>
              <a:ext uri="{FF2B5EF4-FFF2-40B4-BE49-F238E27FC236}">
                <a16:creationId xmlns:a16="http://schemas.microsoft.com/office/drawing/2014/main" id="{52612478-57D2-9BF0-149D-EF80A121C7E3}"/>
              </a:ext>
            </a:extLst>
          </p:cNvPr>
          <p:cNvGrpSpPr>
            <a:grpSpLocks noChangeAspect="1"/>
          </p:cNvGrpSpPr>
          <p:nvPr/>
        </p:nvGrpSpPr>
        <p:grpSpPr>
          <a:xfrm>
            <a:off x="6269732" y="2788642"/>
            <a:ext cx="3101380" cy="1089295"/>
            <a:chOff x="704536" y="4041750"/>
            <a:chExt cx="4125037" cy="1448833"/>
          </a:xfrm>
        </p:grpSpPr>
        <p:pic>
          <p:nvPicPr>
            <p:cNvPr id="13" name="Grafik 7">
              <a:extLst>
                <a:ext uri="{FF2B5EF4-FFF2-40B4-BE49-F238E27FC236}">
                  <a16:creationId xmlns:a16="http://schemas.microsoft.com/office/drawing/2014/main" id="{4CA65D9C-193B-01A8-3BDB-86576A72E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124" y="4567841"/>
              <a:ext cx="3948279" cy="737011"/>
            </a:xfrm>
            <a:prstGeom prst="rect">
              <a:avLst/>
            </a:prstGeom>
          </p:spPr>
        </p:pic>
        <p:sp>
          <p:nvSpPr>
            <p:cNvPr id="14" name="Textfeld 11">
              <a:extLst>
                <a:ext uri="{FF2B5EF4-FFF2-40B4-BE49-F238E27FC236}">
                  <a16:creationId xmlns:a16="http://schemas.microsoft.com/office/drawing/2014/main" id="{48A0B373-5287-FBFF-ACB0-D4B087B56451}"/>
                </a:ext>
              </a:extLst>
            </p:cNvPr>
            <p:cNvSpPr txBox="1"/>
            <p:nvPr/>
          </p:nvSpPr>
          <p:spPr>
            <a:xfrm>
              <a:off x="1934254" y="4041750"/>
              <a:ext cx="2592176" cy="491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+mn-lt"/>
                </a:rPr>
                <a:t>Up to 50% lighter</a:t>
              </a:r>
            </a:p>
          </p:txBody>
        </p:sp>
        <p:sp>
          <p:nvSpPr>
            <p:cNvPr id="15" name="Eckige Klammer links 2">
              <a:extLst>
                <a:ext uri="{FF2B5EF4-FFF2-40B4-BE49-F238E27FC236}">
                  <a16:creationId xmlns:a16="http://schemas.microsoft.com/office/drawing/2014/main" id="{3CF5D91A-2B38-95D8-DA39-767702646B55}"/>
                </a:ext>
              </a:extLst>
            </p:cNvPr>
            <p:cNvSpPr/>
            <p:nvPr/>
          </p:nvSpPr>
          <p:spPr>
            <a:xfrm rot="16200000">
              <a:off x="2685718" y="3346728"/>
              <a:ext cx="162673" cy="4125037"/>
            </a:xfrm>
            <a:prstGeom prst="leftBracke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6" name="Gruppieren 21">
            <a:extLst>
              <a:ext uri="{FF2B5EF4-FFF2-40B4-BE49-F238E27FC236}">
                <a16:creationId xmlns:a16="http://schemas.microsoft.com/office/drawing/2014/main" id="{97DE01B9-4AB7-101B-4CD1-8B9B80368274}"/>
              </a:ext>
            </a:extLst>
          </p:cNvPr>
          <p:cNvGrpSpPr>
            <a:grpSpLocks noChangeAspect="1"/>
          </p:cNvGrpSpPr>
          <p:nvPr/>
        </p:nvGrpSpPr>
        <p:grpSpPr>
          <a:xfrm>
            <a:off x="434753" y="4233487"/>
            <a:ext cx="4651909" cy="929926"/>
            <a:chOff x="5333627" y="3106111"/>
            <a:chExt cx="5581910" cy="1117589"/>
          </a:xfrm>
        </p:grpSpPr>
        <p:pic>
          <p:nvPicPr>
            <p:cNvPr id="17" name="Grafik 14">
              <a:extLst>
                <a:ext uri="{FF2B5EF4-FFF2-40B4-BE49-F238E27FC236}">
                  <a16:creationId xmlns:a16="http://schemas.microsoft.com/office/drawing/2014/main" id="{D30F9776-D7E4-A29B-9A66-A54767ECB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7717" y="3106111"/>
              <a:ext cx="5427820" cy="986054"/>
            </a:xfrm>
            <a:prstGeom prst="rect">
              <a:avLst/>
            </a:prstGeom>
          </p:spPr>
        </p:pic>
        <p:sp>
          <p:nvSpPr>
            <p:cNvPr id="18" name="Eckige Klammer links 17">
              <a:extLst>
                <a:ext uri="{FF2B5EF4-FFF2-40B4-BE49-F238E27FC236}">
                  <a16:creationId xmlns:a16="http://schemas.microsoft.com/office/drawing/2014/main" id="{1709F30B-B545-B7E0-13B6-2EA2585673AF}"/>
                </a:ext>
              </a:extLst>
            </p:cNvPr>
            <p:cNvSpPr/>
            <p:nvPr/>
          </p:nvSpPr>
          <p:spPr>
            <a:xfrm rot="16200000">
              <a:off x="8044143" y="1352306"/>
              <a:ext cx="160878" cy="5581910"/>
            </a:xfrm>
            <a:prstGeom prst="leftBracke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9" name="Gruppieren 13">
            <a:extLst>
              <a:ext uri="{FF2B5EF4-FFF2-40B4-BE49-F238E27FC236}">
                <a16:creationId xmlns:a16="http://schemas.microsoft.com/office/drawing/2014/main" id="{220A31B3-D769-8378-7788-AB241F28F6A6}"/>
              </a:ext>
            </a:extLst>
          </p:cNvPr>
          <p:cNvGrpSpPr/>
          <p:nvPr/>
        </p:nvGrpSpPr>
        <p:grpSpPr>
          <a:xfrm>
            <a:off x="2760709" y="3877938"/>
            <a:ext cx="5059714" cy="2158060"/>
            <a:chOff x="3376395" y="3379302"/>
            <a:chExt cx="5059714" cy="2158060"/>
          </a:xfrm>
        </p:grpSpPr>
        <p:sp>
          <p:nvSpPr>
            <p:cNvPr id="20" name="Ellipse 18">
              <a:extLst>
                <a:ext uri="{FF2B5EF4-FFF2-40B4-BE49-F238E27FC236}">
                  <a16:creationId xmlns:a16="http://schemas.microsoft.com/office/drawing/2014/main" id="{233EED10-EF16-72E3-CC1D-4BFAA4E593A0}"/>
                </a:ext>
              </a:extLst>
            </p:cNvPr>
            <p:cNvSpPr/>
            <p:nvPr/>
          </p:nvSpPr>
          <p:spPr>
            <a:xfrm>
              <a:off x="6161732" y="5227668"/>
              <a:ext cx="108000" cy="108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cxnSp>
          <p:nvCxnSpPr>
            <p:cNvPr id="21" name="Gerader Verbinder 24">
              <a:extLst>
                <a:ext uri="{FF2B5EF4-FFF2-40B4-BE49-F238E27FC236}">
                  <a16:creationId xmlns:a16="http://schemas.microsoft.com/office/drawing/2014/main" id="{140274E3-7EC0-7BE3-ED16-BF885D21944B}"/>
                </a:ext>
              </a:extLst>
            </p:cNvPr>
            <p:cNvCxnSpPr>
              <a:cxnSpLocks/>
              <a:stCxn id="15" idx="1"/>
              <a:endCxn id="20" idx="7"/>
            </p:cNvCxnSpPr>
            <p:nvPr/>
          </p:nvCxnSpPr>
          <p:spPr>
            <a:xfrm flipH="1">
              <a:off x="6253916" y="3379302"/>
              <a:ext cx="2182193" cy="186418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7">
              <a:extLst>
                <a:ext uri="{FF2B5EF4-FFF2-40B4-BE49-F238E27FC236}">
                  <a16:creationId xmlns:a16="http://schemas.microsoft.com/office/drawing/2014/main" id="{3B25E027-B1C8-8222-E93E-5C50E650297C}"/>
                </a:ext>
              </a:extLst>
            </p:cNvPr>
            <p:cNvCxnSpPr>
              <a:cxnSpLocks/>
              <a:stCxn id="20" idx="2"/>
              <a:endCxn id="18" idx="1"/>
            </p:cNvCxnSpPr>
            <p:nvPr/>
          </p:nvCxnSpPr>
          <p:spPr>
            <a:xfrm flipH="1" flipV="1">
              <a:off x="3376395" y="4664778"/>
              <a:ext cx="2785337" cy="61689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Gleichschenkliges Dreieck 1">
              <a:extLst>
                <a:ext uri="{FF2B5EF4-FFF2-40B4-BE49-F238E27FC236}">
                  <a16:creationId xmlns:a16="http://schemas.microsoft.com/office/drawing/2014/main" id="{7372BEC0-8EDD-FBD3-C01E-A17C847A6D87}"/>
                </a:ext>
              </a:extLst>
            </p:cNvPr>
            <p:cNvSpPr/>
            <p:nvPr/>
          </p:nvSpPr>
          <p:spPr>
            <a:xfrm>
              <a:off x="5977021" y="5335668"/>
              <a:ext cx="477252" cy="201694"/>
            </a:xfrm>
            <a:prstGeom prst="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</p:grpSp>
      <p:sp>
        <p:nvSpPr>
          <p:cNvPr id="24" name="Textfeld 15">
            <a:extLst>
              <a:ext uri="{FF2B5EF4-FFF2-40B4-BE49-F238E27FC236}">
                <a16:creationId xmlns:a16="http://schemas.microsoft.com/office/drawing/2014/main" id="{C0517DD7-1FA9-EC59-CBBB-0E893B147423}"/>
              </a:ext>
            </a:extLst>
          </p:cNvPr>
          <p:cNvSpPr txBox="1"/>
          <p:nvPr/>
        </p:nvSpPr>
        <p:spPr>
          <a:xfrm>
            <a:off x="6327151" y="5199884"/>
            <a:ext cx="3641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Reduced weight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GB" dirty="0"/>
              <a:t>Lower moving mass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GB" dirty="0"/>
              <a:t>Energy-efficient handling</a:t>
            </a:r>
          </a:p>
        </p:txBody>
      </p:sp>
    </p:spTree>
    <p:extLst>
      <p:ext uri="{BB962C8B-B14F-4D97-AF65-F5344CB8AC3E}">
        <p14:creationId xmlns:p14="http://schemas.microsoft.com/office/powerpoint/2010/main" val="2205236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1948D55-B2C9-4D48-8343-110481CBA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779D3D-668B-4995-84C6-0C4065D15E9C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13DAD93-6238-5E10-743B-90E91888B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1493836"/>
            <a:ext cx="2682515" cy="360000"/>
          </a:xfrm>
        </p:spPr>
        <p:txBody>
          <a:bodyPr/>
          <a:lstStyle/>
          <a:p>
            <a:r>
              <a:rPr lang="en-GB" dirty="0"/>
              <a:t>An interface for every eventuality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B0EA9981-04CF-43C5-9CE8-D14C8EB14470}"/>
              </a:ext>
            </a:extLst>
          </p:cNvPr>
          <p:cNvSpPr txBox="1"/>
          <p:nvPr/>
        </p:nvSpPr>
        <p:spPr>
          <a:xfrm>
            <a:off x="9244479" y="5783252"/>
            <a:ext cx="26887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Simply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 part of the solution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4B92C80D-EA95-4964-9778-3276F17B2EE8}"/>
              </a:ext>
            </a:extLst>
          </p:cNvPr>
          <p:cNvSpPr txBox="1"/>
          <p:nvPr/>
        </p:nvSpPr>
        <p:spPr>
          <a:xfrm>
            <a:off x="9244479" y="1508242"/>
            <a:ext cx="255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DSNU-S-...</a:t>
            </a:r>
          </a:p>
          <a:p>
            <a:pPr marL="280406" marR="0" lvl="0" indent="-280406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000000"/>
                </a:solidFill>
                <a:latin typeface="MetaPlusLF"/>
              </a:rPr>
              <a:t>w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ith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 multiple interfaces</a:t>
            </a:r>
          </a:p>
        </p:txBody>
      </p:sp>
      <p:pic>
        <p:nvPicPr>
          <p:cNvPr id="30" name="Picture 29" descr="Logo, icon&#10;&#10;Description automatically generated">
            <a:extLst>
              <a:ext uri="{FF2B5EF4-FFF2-40B4-BE49-F238E27FC236}">
                <a16:creationId xmlns:a16="http://schemas.microsoft.com/office/drawing/2014/main" id="{ED2967C6-16FF-4E75-BD97-BFC722635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2" b="14878"/>
          <a:stretch/>
        </p:blipFill>
        <p:spPr>
          <a:xfrm>
            <a:off x="2341977" y="1290917"/>
            <a:ext cx="7111250" cy="5225299"/>
          </a:xfrm>
          <a:prstGeom prst="rect">
            <a:avLst/>
          </a:prstGeom>
        </p:spPr>
      </p:pic>
      <p:pic>
        <p:nvPicPr>
          <p:cNvPr id="45" name="Grafik 8">
            <a:extLst>
              <a:ext uri="{FF2B5EF4-FFF2-40B4-BE49-F238E27FC236}">
                <a16:creationId xmlns:a16="http://schemas.microsoft.com/office/drawing/2014/main" id="{D9A7B38D-421A-4DAD-A95C-F18833310F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488" y="3577790"/>
            <a:ext cx="1361486" cy="83099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441D7087-0F15-4B05-A031-94C9F5BDF58E}"/>
              </a:ext>
            </a:extLst>
          </p:cNvPr>
          <p:cNvSpPr txBox="1"/>
          <p:nvPr/>
        </p:nvSpPr>
        <p:spPr>
          <a:xfrm>
            <a:off x="4169111" y="2742905"/>
            <a:ext cx="20339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Piston rod thread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+mn-ea"/>
            </a:endParaRP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K2 – extended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+mn-ea"/>
            </a:endParaRP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K6 – shortened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+mn-ea"/>
            </a:endParaRP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K3 – with female thread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+mn-ea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28AE1F7-EA59-4C93-AC59-F1B1C46B12A1}"/>
              </a:ext>
            </a:extLst>
          </p:cNvPr>
          <p:cNvSpPr txBox="1"/>
          <p:nvPr/>
        </p:nvSpPr>
        <p:spPr>
          <a:xfrm>
            <a:off x="4075470" y="4338910"/>
            <a:ext cx="12068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Piston rod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+mn-ea"/>
            </a:endParaRP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K8 – extended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+mn-ea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5BBB9D90-05EA-46E7-9E72-65FEB90B1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68942" y="1586446"/>
            <a:ext cx="785785" cy="67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623F0854-B029-499C-9FDA-1146FE629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36528" y="2790225"/>
            <a:ext cx="842904" cy="72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9FD395BE-CEC4-4544-A8F1-5151BE311559}"/>
              </a:ext>
            </a:extLst>
          </p:cNvPr>
          <p:cNvSpPr txBox="1"/>
          <p:nvPr/>
        </p:nvSpPr>
        <p:spPr>
          <a:xfrm>
            <a:off x="3452345" y="2326431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K2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 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4CCA4ED-897B-48B7-AA59-11896A23DEB0}"/>
              </a:ext>
            </a:extLst>
          </p:cNvPr>
          <p:cNvSpPr txBox="1"/>
          <p:nvPr/>
        </p:nvSpPr>
        <p:spPr>
          <a:xfrm>
            <a:off x="3055911" y="3559916"/>
            <a:ext cx="4997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K6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BCAB991-E2C4-4482-95D2-59F2EBB8F65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6613" y="4122374"/>
            <a:ext cx="815732" cy="684352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1BF544E5-2022-4030-ACE1-C1609B1B280D}"/>
              </a:ext>
            </a:extLst>
          </p:cNvPr>
          <p:cNvSpPr txBox="1"/>
          <p:nvPr/>
        </p:nvSpPr>
        <p:spPr>
          <a:xfrm>
            <a:off x="6205238" y="2668417"/>
            <a:ext cx="1597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End cap</a:t>
            </a: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MQ - short with</a:t>
            </a: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lateral supply port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+mn-ea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77275C97-9C45-46A5-8D04-FFF18B51A3EA}"/>
              </a:ext>
            </a:extLst>
          </p:cNvPr>
          <p:cNvSpPr txBox="1"/>
          <p:nvPr/>
        </p:nvSpPr>
        <p:spPr>
          <a:xfrm>
            <a:off x="6880294" y="3636473"/>
            <a:ext cx="1255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MA - with axial supply port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0"/>
              <a:ea typeface="+mn-ea"/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7054BE92-CA12-4276-8D6D-7FA71B7A16DA}"/>
              </a:ext>
            </a:extLst>
          </p:cNvPr>
          <p:cNvSpPr txBox="1"/>
          <p:nvPr/>
        </p:nvSpPr>
        <p:spPr>
          <a:xfrm>
            <a:off x="6672156" y="4239339"/>
            <a:ext cx="1671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MX - with</a:t>
            </a: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mounting thread</a:t>
            </a: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F1D6A10A-6AC9-49D7-81F8-702F55679E20}"/>
              </a:ext>
            </a:extLst>
          </p:cNvPr>
          <p:cNvSpPr txBox="1"/>
          <p:nvPr/>
        </p:nvSpPr>
        <p:spPr>
          <a:xfrm>
            <a:off x="6024312" y="5072611"/>
            <a:ext cx="1361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MP - with swivelling rod eye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E4145307-0ECE-4081-BA52-1D32318CADAC}"/>
              </a:ext>
            </a:extLst>
          </p:cNvPr>
          <p:cNvSpPr txBox="1"/>
          <p:nvPr/>
        </p:nvSpPr>
        <p:spPr>
          <a:xfrm>
            <a:off x="7802294" y="2159472"/>
            <a:ext cx="5552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MQ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A223EA0F-DDDA-4E38-8237-3A55419DFB5A}"/>
              </a:ext>
            </a:extLst>
          </p:cNvPr>
          <p:cNvSpPr txBox="1"/>
          <p:nvPr/>
        </p:nvSpPr>
        <p:spPr>
          <a:xfrm>
            <a:off x="8311079" y="3513849"/>
            <a:ext cx="618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MA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82689798-320F-4702-BB4A-61F13BE7EDAA}"/>
              </a:ext>
            </a:extLst>
          </p:cNvPr>
          <p:cNvSpPr txBox="1"/>
          <p:nvPr/>
        </p:nvSpPr>
        <p:spPr>
          <a:xfrm>
            <a:off x="8305741" y="4907410"/>
            <a:ext cx="6522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MX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638AA133-A23F-4F00-B36F-71226FA1104C}"/>
              </a:ext>
            </a:extLst>
          </p:cNvPr>
          <p:cNvSpPr txBox="1"/>
          <p:nvPr/>
        </p:nvSpPr>
        <p:spPr>
          <a:xfrm>
            <a:off x="8079907" y="6075639"/>
            <a:ext cx="6522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MP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89C8CB9-8B89-44F4-9F0B-DA505388B2F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17385" y="5552301"/>
            <a:ext cx="775848" cy="76148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F89121C-69AB-4C79-9AC7-2365E54F396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2856" y="4158740"/>
            <a:ext cx="926449" cy="830997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id="{0D4A6888-8CC5-4175-B31F-0FF63DBDC95B}"/>
              </a:ext>
            </a:extLst>
          </p:cNvPr>
          <p:cNvSpPr txBox="1"/>
          <p:nvPr/>
        </p:nvSpPr>
        <p:spPr>
          <a:xfrm>
            <a:off x="3110957" y="4758472"/>
            <a:ext cx="4446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K3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5109F39-C631-4C90-8769-7651081776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3988" y="3029412"/>
            <a:ext cx="858628" cy="695080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F192C68B-BE74-4407-8A0F-1815D8DB1C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0957" y="1897919"/>
            <a:ext cx="855483" cy="695080"/>
          </a:xfrm>
          <a:prstGeom prst="rect">
            <a:avLst/>
          </a:prstGeom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id="{76938C8B-4411-4B9D-B31A-1945BEF4F3F1}"/>
              </a:ext>
            </a:extLst>
          </p:cNvPr>
          <p:cNvSpPr txBox="1"/>
          <p:nvPr/>
        </p:nvSpPr>
        <p:spPr>
          <a:xfrm>
            <a:off x="3452345" y="5811593"/>
            <a:ext cx="6231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K8</a:t>
            </a:r>
          </a:p>
        </p:txBody>
      </p:sp>
      <p:pic>
        <p:nvPicPr>
          <p:cNvPr id="48" name="Grafik 47">
            <a:extLst>
              <a:ext uri="{FF2B5EF4-FFF2-40B4-BE49-F238E27FC236}">
                <a16:creationId xmlns:a16="http://schemas.microsoft.com/office/drawing/2014/main" id="{96BC5FE3-B19A-45B0-8150-FB85B59D679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6829" y="5296278"/>
            <a:ext cx="990861" cy="62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96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1A9761D-05FA-E64E-DB5B-7E91F840F436}"/>
              </a:ext>
            </a:extLst>
          </p:cNvPr>
          <p:cNvSpPr/>
          <p:nvPr/>
        </p:nvSpPr>
        <p:spPr>
          <a:xfrm>
            <a:off x="252413" y="2500312"/>
            <a:ext cx="5603875" cy="39608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6843DE28-1B2C-444E-A816-CDBB9D8392D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7" imgH="287" progId="TCLayout.ActiveDocument.1">
                  <p:embed/>
                </p:oleObj>
              </mc:Choice>
              <mc:Fallback>
                <p:oleObj name="think-cell Folie" r:id="rId4" imgW="287" imgH="287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6843DE28-1B2C-444E-A816-CDBB9D8392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ABC31958-ADBB-4FE6-8F0C-A1017943BE6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2100" b="1" dirty="0"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0D0E6BD0-CCF1-5042-7960-6E5DDDEEF48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07800" y="2032000"/>
            <a:ext cx="5601600" cy="4429125"/>
          </a:xfrm>
        </p:spPr>
        <p:txBody>
          <a:bodyPr/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Square piston rod (protection against rotation)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Through piston rod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Heat-resistant seals up to 120 °C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Corrosion resistant with NSF-H1 grease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From 2021: FPM seal for increased chemical resistance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Extended male piston rod thread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Female piston rod thread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Special thread on the piston rod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Piston rod with male thread shortened at one end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Extended piston rod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From 2021: Low friction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Constant motion (at low piston speeds)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Clamping unit on the piston rod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ATEX II 2GD compliant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Dust protection (seal with scraper) 32… 63 mm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Metal scraper 32 … 63 mm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ESNU single-acting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70147A2-A478-4040-B638-05E367B639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Wide choice of variants and features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60A099-1CC5-4CC0-9BC8-BCE4517CC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7B31A55-AAEC-4CAB-9F3F-C2FCD8C2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DSNU, ESNU ISO types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DD349132-411F-4F9F-85AC-D93EB5C54BF0}"/>
              </a:ext>
            </a:extLst>
          </p:cNvPr>
          <p:cNvGrpSpPr/>
          <p:nvPr/>
        </p:nvGrpSpPr>
        <p:grpSpPr>
          <a:xfrm>
            <a:off x="2564446" y="4433937"/>
            <a:ext cx="2997524" cy="1985795"/>
            <a:chOff x="5839210" y="4175109"/>
            <a:chExt cx="2997524" cy="1985795"/>
          </a:xfrm>
        </p:grpSpPr>
        <p:pic>
          <p:nvPicPr>
            <p:cNvPr id="12" name="Picture 8" descr="http://adewww27.de.festo.net/CFMediaLib/cgi-bin/cgiWebLinkImage.exe/2629u.jpg?sid=3658893&amp;action=jpeg&amp;image=\\sdeu0048\DATA\i-automat\Foto-prod\2501-3000\preview\2629u.jpg">
              <a:extLst>
                <a:ext uri="{FF2B5EF4-FFF2-40B4-BE49-F238E27FC236}">
                  <a16:creationId xmlns:a16="http://schemas.microsoft.com/office/drawing/2014/main" id="{13352E3B-E669-46AF-96B7-DB329AEC45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961" t="6001" r="11541" b="11990"/>
            <a:stretch>
              <a:fillRect/>
            </a:stretch>
          </p:blipFill>
          <p:spPr bwMode="auto">
            <a:xfrm>
              <a:off x="5839210" y="4175109"/>
              <a:ext cx="1794088" cy="1149338"/>
            </a:xfrm>
            <a:prstGeom prst="rect">
              <a:avLst/>
            </a:prstGeom>
            <a:noFill/>
          </p:spPr>
        </p:pic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609C42A8-EEFB-43DD-91AD-8D0218F05F31}"/>
                </a:ext>
              </a:extLst>
            </p:cNvPr>
            <p:cNvSpPr/>
            <p:nvPr/>
          </p:nvSpPr>
          <p:spPr>
            <a:xfrm>
              <a:off x="6659934" y="4960575"/>
              <a:ext cx="21768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/>
                <a:t>MH</a:t>
              </a:r>
            </a:p>
            <a:p>
              <a:r>
                <a:rPr lang="en-GB" sz="1400" dirty="0"/>
                <a:t>Direct mounting on the bearing cap</a:t>
              </a:r>
            </a:p>
            <a:p>
              <a:r>
                <a:rPr lang="en-GB" sz="1400" dirty="0"/>
                <a:t>Short end cap with lateral supply port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363DF05-EEFC-41DB-97AE-C3E5B9AD3F24}"/>
              </a:ext>
            </a:extLst>
          </p:cNvPr>
          <p:cNvGrpSpPr/>
          <p:nvPr/>
        </p:nvGrpSpPr>
        <p:grpSpPr>
          <a:xfrm>
            <a:off x="2663378" y="2535384"/>
            <a:ext cx="2671882" cy="1741880"/>
            <a:chOff x="1946386" y="4572780"/>
            <a:chExt cx="2671882" cy="1741880"/>
          </a:xfrm>
        </p:grpSpPr>
        <p:pic>
          <p:nvPicPr>
            <p:cNvPr id="15" name="Picture 6" descr="http://adewww27.de.festo.net/CFMediaLib/cgi-bin/cgiWebLinkImage.exe/2627u.jpg?sid=3658893&amp;action=jpeg&amp;image=\\sdeu0048\DATA\i-automat\Foto-prod\2501-3000\preview\2627u.jpg">
              <a:extLst>
                <a:ext uri="{FF2B5EF4-FFF2-40B4-BE49-F238E27FC236}">
                  <a16:creationId xmlns:a16="http://schemas.microsoft.com/office/drawing/2014/main" id="{989BA5F6-63C2-48AE-A392-6865DF04DD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115" t="8001" r="6672" b="13990"/>
            <a:stretch>
              <a:fillRect/>
            </a:stretch>
          </p:blipFill>
          <p:spPr bwMode="auto">
            <a:xfrm>
              <a:off x="1946386" y="4572780"/>
              <a:ext cx="1856625" cy="1149339"/>
            </a:xfrm>
            <a:prstGeom prst="rect">
              <a:avLst/>
            </a:prstGeom>
            <a:noFill/>
          </p:spPr>
        </p:pic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600E7FA8-60D8-4F9E-85D4-35D956903EBF}"/>
                </a:ext>
              </a:extLst>
            </p:cNvPr>
            <p:cNvSpPr/>
            <p:nvPr/>
          </p:nvSpPr>
          <p:spPr>
            <a:xfrm>
              <a:off x="2565001" y="5514441"/>
              <a:ext cx="2053267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/>
                <a:t>MQ</a:t>
              </a:r>
            </a:p>
            <a:p>
              <a:r>
                <a:rPr lang="en-GB" sz="1400" dirty="0"/>
                <a:t>Short cylinder end cap </a:t>
              </a:r>
            </a:p>
            <a:p>
              <a:r>
                <a:rPr lang="en-GB" sz="1400" dirty="0"/>
                <a:t> with lateral supply port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913B793D-0B86-4ADD-8BF4-C2A4524C789F}"/>
              </a:ext>
            </a:extLst>
          </p:cNvPr>
          <p:cNvGrpSpPr/>
          <p:nvPr/>
        </p:nvGrpSpPr>
        <p:grpSpPr>
          <a:xfrm>
            <a:off x="416023" y="4335502"/>
            <a:ext cx="1803505" cy="1609436"/>
            <a:chOff x="4896036" y="2961646"/>
            <a:chExt cx="1803505" cy="1609436"/>
          </a:xfrm>
        </p:grpSpPr>
        <p:pic>
          <p:nvPicPr>
            <p:cNvPr id="18" name="Picture 4" descr="http://adewww27.de.festo.net/CFMediaLib/cgi-bin/cgiWebLinkImage.exe/2628u.jpg?sid=3658893&amp;action=jpeg&amp;image=\\sdeu0048\DATA\i-automat\Foto-prod\2501-3000\preview\2628u.jpg">
              <a:extLst>
                <a:ext uri="{FF2B5EF4-FFF2-40B4-BE49-F238E27FC236}">
                  <a16:creationId xmlns:a16="http://schemas.microsoft.com/office/drawing/2014/main" id="{8E971E23-214D-4D22-9944-C933183FB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464" t="4000" r="11640" b="9990"/>
            <a:stretch>
              <a:fillRect/>
            </a:stretch>
          </p:blipFill>
          <p:spPr bwMode="auto">
            <a:xfrm>
              <a:off x="4896036" y="2961646"/>
              <a:ext cx="1794088" cy="1151430"/>
            </a:xfrm>
            <a:prstGeom prst="rect">
              <a:avLst/>
            </a:prstGeom>
            <a:noFill/>
          </p:spPr>
        </p:pic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938285F1-F798-47E3-85EF-B0FB9594AEEE}"/>
                </a:ext>
              </a:extLst>
            </p:cNvPr>
            <p:cNvSpPr/>
            <p:nvPr/>
          </p:nvSpPr>
          <p:spPr>
            <a:xfrm>
              <a:off x="5656370" y="3801641"/>
              <a:ext cx="104317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600" dirty="0"/>
                <a:t>MA</a:t>
              </a:r>
            </a:p>
            <a:p>
              <a:r>
                <a:rPr lang="en-GB" sz="1400" dirty="0"/>
                <a:t>Axial </a:t>
              </a:r>
            </a:p>
            <a:p>
              <a:r>
                <a:rPr lang="en-GB" sz="1400" dirty="0"/>
                <a:t>supply port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CB7B55CE-94F2-4A84-A68A-F440D610860D}"/>
              </a:ext>
            </a:extLst>
          </p:cNvPr>
          <p:cNvGrpSpPr/>
          <p:nvPr/>
        </p:nvGrpSpPr>
        <p:grpSpPr>
          <a:xfrm>
            <a:off x="345106" y="2589730"/>
            <a:ext cx="1924729" cy="1239057"/>
            <a:chOff x="448738" y="2828967"/>
            <a:chExt cx="1924729" cy="1239057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D8E0D366-3E86-425E-8E65-8C4C5B803315}"/>
                </a:ext>
              </a:extLst>
            </p:cNvPr>
            <p:cNvSpPr/>
            <p:nvPr/>
          </p:nvSpPr>
          <p:spPr>
            <a:xfrm>
              <a:off x="1296814" y="3698692"/>
              <a:ext cx="10656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/>
                <a:t>Standard</a:t>
              </a:r>
            </a:p>
          </p:txBody>
        </p:sp>
        <p:pic>
          <p:nvPicPr>
            <p:cNvPr id="22" name="Inhaltsplatzhalter 8">
              <a:extLst>
                <a:ext uri="{FF2B5EF4-FFF2-40B4-BE49-F238E27FC236}">
                  <a16:creationId xmlns:a16="http://schemas.microsoft.com/office/drawing/2014/main" id="{A2DB7F7E-B515-4EC8-AA07-C37F1535A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738" y="2828967"/>
              <a:ext cx="1924729" cy="1149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7638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337550E9-AFF5-4C96-8D81-3AEC9DAE71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2" b="14878"/>
          <a:stretch/>
        </p:blipFill>
        <p:spPr>
          <a:xfrm>
            <a:off x="2341977" y="1290917"/>
            <a:ext cx="7111250" cy="5225299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1948D55-B2C9-4D48-8343-110481CBA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779D3D-668B-4995-84C6-0C4065D15E9C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DB50D3-2A42-F373-961B-CD2E25E58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1493836"/>
            <a:ext cx="2829999" cy="360000"/>
          </a:xfrm>
        </p:spPr>
        <p:txBody>
          <a:bodyPr/>
          <a:lstStyle/>
          <a:p>
            <a:r>
              <a:rPr lang="en-GB" dirty="0"/>
              <a:t>Sustainable development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D550322-FA96-45D6-BC81-DFDEA81F8C17}"/>
              </a:ext>
            </a:extLst>
          </p:cNvPr>
          <p:cNvSpPr txBox="1"/>
          <p:nvPr/>
        </p:nvSpPr>
        <p:spPr>
          <a:xfrm>
            <a:off x="5300081" y="2054065"/>
            <a:ext cx="1511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Less material consumption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6D773DC-61D7-4592-844C-0CD8C1165C84}"/>
              </a:ext>
            </a:extLst>
          </p:cNvPr>
          <p:cNvSpPr txBox="1"/>
          <p:nvPr/>
        </p:nvSpPr>
        <p:spPr>
          <a:xfrm>
            <a:off x="7054546" y="3334138"/>
            <a:ext cx="893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Less weight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011531B-0330-4218-8B3E-64C82D42B0C8}"/>
              </a:ext>
            </a:extLst>
          </p:cNvPr>
          <p:cNvSpPr txBox="1"/>
          <p:nvPr/>
        </p:nvSpPr>
        <p:spPr>
          <a:xfrm>
            <a:off x="6665058" y="4854494"/>
            <a:ext cx="1185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Less space required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95855A1-90AA-4AEC-8E70-7F2797A8AE87}"/>
              </a:ext>
            </a:extLst>
          </p:cNvPr>
          <p:cNvSpPr txBox="1"/>
          <p:nvPr/>
        </p:nvSpPr>
        <p:spPr>
          <a:xfrm>
            <a:off x="7529887" y="5634236"/>
            <a:ext cx="12947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More compact designs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4390C7F-0AA3-4E5B-8032-75F7B7CA74AC}"/>
              </a:ext>
            </a:extLst>
          </p:cNvPr>
          <p:cNvSpPr txBox="1"/>
          <p:nvPr/>
        </p:nvSpPr>
        <p:spPr>
          <a:xfrm>
            <a:off x="5037177" y="1415868"/>
            <a:ext cx="21695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Conserving resources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08024E4-EA47-47B9-8385-9BFD1B13724C}"/>
              </a:ext>
            </a:extLst>
          </p:cNvPr>
          <p:cNvSpPr txBox="1"/>
          <p:nvPr/>
        </p:nvSpPr>
        <p:spPr>
          <a:xfrm>
            <a:off x="2570665" y="3217858"/>
            <a:ext cx="1148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Faster switching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F2F485A-AEB1-4583-9427-2B04D5D4BCB9}"/>
              </a:ext>
            </a:extLst>
          </p:cNvPr>
          <p:cNvSpPr txBox="1"/>
          <p:nvPr/>
        </p:nvSpPr>
        <p:spPr>
          <a:xfrm>
            <a:off x="4066484" y="3334062"/>
            <a:ext cx="8112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Less moving weight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BB5365E-D894-4AF7-9BF5-80B3D4005015}"/>
              </a:ext>
            </a:extLst>
          </p:cNvPr>
          <p:cNvSpPr txBox="1"/>
          <p:nvPr/>
        </p:nvSpPr>
        <p:spPr>
          <a:xfrm>
            <a:off x="8127187" y="3170189"/>
            <a:ext cx="1294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Easier to operate 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31E740AC-B2D3-4140-B66A-736CF5D13BCD}"/>
              </a:ext>
            </a:extLst>
          </p:cNvPr>
          <p:cNvSpPr txBox="1"/>
          <p:nvPr/>
        </p:nvSpPr>
        <p:spPr>
          <a:xfrm>
            <a:off x="4528599" y="4860281"/>
            <a:ext cx="11357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Less storage space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566CCE57-E60C-4C8B-AFAE-65690B1E3D4C}"/>
              </a:ext>
            </a:extLst>
          </p:cNvPr>
          <p:cNvSpPr txBox="1"/>
          <p:nvPr/>
        </p:nvSpPr>
        <p:spPr>
          <a:xfrm>
            <a:off x="3145147" y="5728987"/>
            <a:ext cx="13834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More efficient warehousing   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B0EA9981-04CF-43C5-9CE8-D14C8EB14470}"/>
              </a:ext>
            </a:extLst>
          </p:cNvPr>
          <p:cNvSpPr txBox="1"/>
          <p:nvPr/>
        </p:nvSpPr>
        <p:spPr>
          <a:xfrm>
            <a:off x="9244478" y="5776975"/>
            <a:ext cx="24771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Simply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 part of our future range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4B92C80D-EA95-4964-9778-3276F17B2EE8}"/>
              </a:ext>
            </a:extLst>
          </p:cNvPr>
          <p:cNvSpPr txBox="1"/>
          <p:nvPr/>
        </p:nvSpPr>
        <p:spPr>
          <a:xfrm>
            <a:off x="9244479" y="1571613"/>
            <a:ext cx="24472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DSNU-S-...</a:t>
            </a:r>
          </a:p>
          <a:p>
            <a:pPr marL="285762" marR="0" lvl="0" indent="-285762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up to 35 mm shorter</a:t>
            </a:r>
          </a:p>
          <a:p>
            <a:pPr marL="285762" marR="0" lvl="0" indent="-285762" algn="l" defTabSz="9318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up to 40% slimmer</a:t>
            </a:r>
          </a:p>
        </p:txBody>
      </p:sp>
      <p:pic>
        <p:nvPicPr>
          <p:cNvPr id="21" name="Grafik 8">
            <a:extLst>
              <a:ext uri="{FF2B5EF4-FFF2-40B4-BE49-F238E27FC236}">
                <a16:creationId xmlns:a16="http://schemas.microsoft.com/office/drawing/2014/main" id="{5A562344-4447-4650-B2C7-F10DD1EA0F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488" y="3577790"/>
            <a:ext cx="1361486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92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BEA3A406-7102-4EB6-A2B1-A3B94028CF9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1303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BEA3A406-7102-4EB6-A2B1-A3B94028CF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93CA5E3E-B42F-43A3-A604-CF075AC6952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defRPr/>
            </a:pPr>
            <a:endParaRPr kumimoji="0" lang="en-GB" sz="2100" b="1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7DB8B04-2302-465C-ABB0-EDDF061DCB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DSNU-S-...  compared to DSNU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(ISO)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F5DCB-BE2E-41FD-8277-28C1821A9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Dimensions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36C91493-B657-4A1A-9A1B-8C126735FD0C}"/>
              </a:ext>
            </a:extLst>
          </p:cNvPr>
          <p:cNvSpPr/>
          <p:nvPr/>
        </p:nvSpPr>
        <p:spPr>
          <a:xfrm>
            <a:off x="2959923" y="2094661"/>
            <a:ext cx="485025" cy="217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graphicFrame>
        <p:nvGraphicFramePr>
          <p:cNvPr id="31" name="Inhaltsplatzhalter 7">
            <a:extLst>
              <a:ext uri="{FF2B5EF4-FFF2-40B4-BE49-F238E27FC236}">
                <a16:creationId xmlns:a16="http://schemas.microsoft.com/office/drawing/2014/main" id="{2AC2372E-49D2-8A7F-0E80-8B7685E4C6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321681"/>
              </p:ext>
            </p:extLst>
          </p:nvPr>
        </p:nvGraphicFramePr>
        <p:xfrm>
          <a:off x="4109492" y="2116685"/>
          <a:ext cx="7567599" cy="439253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64255">
                  <a:extLst>
                    <a:ext uri="{9D8B030D-6E8A-4147-A177-3AD203B41FA5}">
                      <a16:colId xmlns:a16="http://schemas.microsoft.com/office/drawing/2014/main" val="3919529930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1741537679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372155298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2536538139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4233263958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3462581346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825541713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2266806902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568263821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1176343915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1302640859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2562980567"/>
                    </a:ext>
                  </a:extLst>
                </a:gridCol>
                <a:gridCol w="583612">
                  <a:extLst>
                    <a:ext uri="{9D8B030D-6E8A-4147-A177-3AD203B41FA5}">
                      <a16:colId xmlns:a16="http://schemas.microsoft.com/office/drawing/2014/main" val="3467419113"/>
                    </a:ext>
                  </a:extLst>
                </a:gridCol>
              </a:tblGrid>
              <a:tr h="501162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Ø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</a:t>
                      </a:r>
                    </a:p>
                    <a:p>
                      <a:pPr algn="ctr"/>
                      <a:r>
                        <a:rPr lang="en-GB" sz="1200" dirty="0"/>
                        <a:t>P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PPS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20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20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25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315277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AM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22213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WF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951381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BF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355704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H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29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280575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L2+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46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44045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ZJ+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62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97.5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08453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27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25041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KV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69484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KK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M10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99289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BE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M10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M10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M20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M12x1.25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M16x1.5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M22x1.5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91937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EE</a:t>
                      </a: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G1/8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G1/8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981823"/>
                  </a:ext>
                </a:extLst>
              </a:tr>
              <a:tr h="324281">
                <a:tc>
                  <a:txBody>
                    <a:bodyPr/>
                    <a:lstStyle/>
                    <a:p>
                      <a:r>
                        <a:rPr lang="en-GB" sz="1200" dirty="0"/>
                        <a:t>-P</a:t>
                      </a:r>
                    </a:p>
                  </a:txBody>
                  <a:tcPr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8,5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1">
                          <a:solidFill>
                            <a:schemeClr val="tx1"/>
                          </a:solidFill>
                        </a:rPr>
                        <a:t>8,5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9573"/>
                  </a:ext>
                </a:extLst>
              </a:tr>
            </a:tbl>
          </a:graphicData>
        </a:graphic>
      </p:graphicFrame>
      <p:sp>
        <p:nvSpPr>
          <p:cNvPr id="32" name="Textfeld 2">
            <a:extLst>
              <a:ext uri="{FF2B5EF4-FFF2-40B4-BE49-F238E27FC236}">
                <a16:creationId xmlns:a16="http://schemas.microsoft.com/office/drawing/2014/main" id="{0331E168-02CC-9774-5298-79305829FB51}"/>
              </a:ext>
            </a:extLst>
          </p:cNvPr>
          <p:cNvSpPr txBox="1"/>
          <p:nvPr/>
        </p:nvSpPr>
        <p:spPr>
          <a:xfrm>
            <a:off x="4680000" y="1797760"/>
            <a:ext cx="3492000" cy="318924"/>
          </a:xfrm>
          <a:prstGeom prst="rect">
            <a:avLst/>
          </a:prstGeom>
          <a:solidFill>
            <a:schemeClr val="accent4"/>
          </a:solidFill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taPlusLF"/>
                <a:ea typeface="+mn-ea"/>
              </a:rPr>
              <a:t>DSNU-S-...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37" name="Textfeld 8">
            <a:extLst>
              <a:ext uri="{FF2B5EF4-FFF2-40B4-BE49-F238E27FC236}">
                <a16:creationId xmlns:a16="http://schemas.microsoft.com/office/drawing/2014/main" id="{C0980533-0656-A0B4-5293-FF56A876FACA}"/>
              </a:ext>
            </a:extLst>
          </p:cNvPr>
          <p:cNvSpPr txBox="1"/>
          <p:nvPr/>
        </p:nvSpPr>
        <p:spPr>
          <a:xfrm>
            <a:off x="8172000" y="1797760"/>
            <a:ext cx="3528000" cy="318924"/>
          </a:xfrm>
          <a:prstGeom prst="rect">
            <a:avLst/>
          </a:prstGeom>
          <a:solidFill>
            <a:schemeClr val="accent6"/>
          </a:solidFill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DSNU </a:t>
            </a:r>
            <a:r>
              <a:rPr kumimoji="0" lang="en-GB" sz="1600" b="1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taPlusLF"/>
                <a:ea typeface="+mn-ea"/>
              </a:rPr>
              <a:t>(ISO) 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cxnSp>
        <p:nvCxnSpPr>
          <p:cNvPr id="38" name="Gerader Verbinder 12">
            <a:extLst>
              <a:ext uri="{FF2B5EF4-FFF2-40B4-BE49-F238E27FC236}">
                <a16:creationId xmlns:a16="http://schemas.microsoft.com/office/drawing/2014/main" id="{340A9068-1AD4-8050-973B-FE9487FF4FA1}"/>
              </a:ext>
            </a:extLst>
          </p:cNvPr>
          <p:cNvCxnSpPr>
            <a:cxnSpLocks/>
          </p:cNvCxnSpPr>
          <p:nvPr/>
        </p:nvCxnSpPr>
        <p:spPr>
          <a:xfrm>
            <a:off x="8172000" y="1797760"/>
            <a:ext cx="0" cy="438717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46">
            <a:extLst>
              <a:ext uri="{FF2B5EF4-FFF2-40B4-BE49-F238E27FC236}">
                <a16:creationId xmlns:a16="http://schemas.microsoft.com/office/drawing/2014/main" id="{B2E566FA-9A7C-ACC5-2EF0-C691B2D001AA}"/>
              </a:ext>
            </a:extLst>
          </p:cNvPr>
          <p:cNvCxnSpPr>
            <a:cxnSpLocks/>
          </p:cNvCxnSpPr>
          <p:nvPr/>
        </p:nvCxnSpPr>
        <p:spPr>
          <a:xfrm>
            <a:off x="4684365" y="1797760"/>
            <a:ext cx="0" cy="438717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eck 18">
            <a:extLst>
              <a:ext uri="{FF2B5EF4-FFF2-40B4-BE49-F238E27FC236}">
                <a16:creationId xmlns:a16="http://schemas.microsoft.com/office/drawing/2014/main" id="{AA998816-AF19-143E-B347-517FC3803056}"/>
              </a:ext>
            </a:extLst>
          </p:cNvPr>
          <p:cNvSpPr/>
          <p:nvPr/>
        </p:nvSpPr>
        <p:spPr>
          <a:xfrm>
            <a:off x="4680000" y="4886796"/>
            <a:ext cx="3498828" cy="33855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41" name="Rechteck 19">
            <a:extLst>
              <a:ext uri="{FF2B5EF4-FFF2-40B4-BE49-F238E27FC236}">
                <a16:creationId xmlns:a16="http://schemas.microsoft.com/office/drawing/2014/main" id="{7BCA9907-FD59-81F2-0B33-8371ED27175F}"/>
              </a:ext>
            </a:extLst>
          </p:cNvPr>
          <p:cNvSpPr/>
          <p:nvPr/>
        </p:nvSpPr>
        <p:spPr>
          <a:xfrm>
            <a:off x="4673172" y="5566773"/>
            <a:ext cx="3498828" cy="32159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42" name="Rechteck 27">
            <a:extLst>
              <a:ext uri="{FF2B5EF4-FFF2-40B4-BE49-F238E27FC236}">
                <a16:creationId xmlns:a16="http://schemas.microsoft.com/office/drawing/2014/main" id="{A6164AB3-9C7D-F1A6-C535-C7167E50C099}"/>
              </a:ext>
            </a:extLst>
          </p:cNvPr>
          <p:cNvSpPr/>
          <p:nvPr/>
        </p:nvSpPr>
        <p:spPr>
          <a:xfrm>
            <a:off x="4680000" y="4206819"/>
            <a:ext cx="34920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43" name="Rechteck 28">
            <a:extLst>
              <a:ext uri="{FF2B5EF4-FFF2-40B4-BE49-F238E27FC236}">
                <a16:creationId xmlns:a16="http://schemas.microsoft.com/office/drawing/2014/main" id="{53DAAE47-E434-EC3B-C7E2-4C54F6F86B98}"/>
              </a:ext>
            </a:extLst>
          </p:cNvPr>
          <p:cNvSpPr/>
          <p:nvPr/>
        </p:nvSpPr>
        <p:spPr>
          <a:xfrm>
            <a:off x="4695558" y="3290349"/>
            <a:ext cx="3483269" cy="2956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49" name="Rechteck 20">
            <a:extLst>
              <a:ext uri="{FF2B5EF4-FFF2-40B4-BE49-F238E27FC236}">
                <a16:creationId xmlns:a16="http://schemas.microsoft.com/office/drawing/2014/main" id="{246D6FFD-BBBC-A220-AD28-18D95BC3A9D8}"/>
              </a:ext>
            </a:extLst>
          </p:cNvPr>
          <p:cNvSpPr/>
          <p:nvPr/>
        </p:nvSpPr>
        <p:spPr>
          <a:xfrm>
            <a:off x="252266" y="2428875"/>
            <a:ext cx="3654865" cy="40446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pic>
        <p:nvPicPr>
          <p:cNvPr id="50" name="Picture 49" descr="Diagram, engineering drawing&#10;&#10;Description automatically generated">
            <a:extLst>
              <a:ext uri="{FF2B5EF4-FFF2-40B4-BE49-F238E27FC236}">
                <a16:creationId xmlns:a16="http://schemas.microsoft.com/office/drawing/2014/main" id="{EEC2330F-7CD6-07AA-1AB6-E7B6C99CD5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66" y="2506920"/>
            <a:ext cx="3654865" cy="3954126"/>
          </a:xfrm>
          <a:prstGeom prst="rect">
            <a:avLst/>
          </a:prstGeom>
        </p:spPr>
      </p:pic>
      <p:sp>
        <p:nvSpPr>
          <p:cNvPr id="51" name="Textfeld 42">
            <a:extLst>
              <a:ext uri="{FF2B5EF4-FFF2-40B4-BE49-F238E27FC236}">
                <a16:creationId xmlns:a16="http://schemas.microsoft.com/office/drawing/2014/main" id="{AED68D8D-B933-55B7-CA66-0D857812A0B2}"/>
              </a:ext>
            </a:extLst>
          </p:cNvPr>
          <p:cNvSpPr txBox="1"/>
          <p:nvPr/>
        </p:nvSpPr>
        <p:spPr>
          <a:xfrm>
            <a:off x="1344137" y="6199436"/>
            <a:ext cx="25629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MetaPlusLF"/>
                <a:ea typeface="+mn-ea"/>
              </a:rPr>
              <a:t>Max. depth of air supply connection (-P)</a:t>
            </a:r>
          </a:p>
        </p:txBody>
      </p:sp>
    </p:spTree>
    <p:extLst>
      <p:ext uri="{BB962C8B-B14F-4D97-AF65-F5344CB8AC3E}">
        <p14:creationId xmlns:p14="http://schemas.microsoft.com/office/powerpoint/2010/main" val="3882251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hteck 2">
            <a:extLst>
              <a:ext uri="{FF2B5EF4-FFF2-40B4-BE49-F238E27FC236}">
                <a16:creationId xmlns:a16="http://schemas.microsoft.com/office/drawing/2014/main" id="{475D13D6-A6EC-49C5-9770-37E3CD4BAEB9}"/>
              </a:ext>
            </a:extLst>
          </p:cNvPr>
          <p:cNvSpPr/>
          <p:nvPr/>
        </p:nvSpPr>
        <p:spPr>
          <a:xfrm>
            <a:off x="6125202" y="2500311"/>
            <a:ext cx="5585930" cy="39956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49" name="Rechteck 1">
            <a:extLst>
              <a:ext uri="{FF2B5EF4-FFF2-40B4-BE49-F238E27FC236}">
                <a16:creationId xmlns:a16="http://schemas.microsoft.com/office/drawing/2014/main" id="{1E725922-6790-4E4A-96DB-928F3C3C7177}"/>
              </a:ext>
            </a:extLst>
          </p:cNvPr>
          <p:cNvSpPr/>
          <p:nvPr/>
        </p:nvSpPr>
        <p:spPr>
          <a:xfrm>
            <a:off x="261791" y="2500312"/>
            <a:ext cx="5070626" cy="39956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graphicFrame>
        <p:nvGraphicFramePr>
          <p:cNvPr id="25" name="Objekt 24" hidden="1">
            <a:extLst>
              <a:ext uri="{FF2B5EF4-FFF2-40B4-BE49-F238E27FC236}">
                <a16:creationId xmlns:a16="http://schemas.microsoft.com/office/drawing/2014/main" id="{127EAA72-1950-4907-9641-809F676C0E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25" name="Objekt 24" hidden="1">
                        <a:extLst>
                          <a:ext uri="{FF2B5EF4-FFF2-40B4-BE49-F238E27FC236}">
                            <a16:creationId xmlns:a16="http://schemas.microsoft.com/office/drawing/2014/main" id="{127EAA72-1950-4907-9641-809F676C0E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hteck 23" hidden="1">
            <a:extLst>
              <a:ext uri="{FF2B5EF4-FFF2-40B4-BE49-F238E27FC236}">
                <a16:creationId xmlns:a16="http://schemas.microsoft.com/office/drawing/2014/main" id="{AA565A56-BE1D-434B-BBF6-B6964E3991C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ea typeface="+mn-ea"/>
              <a:cs typeface="+mn-cs"/>
              <a:sym typeface="MetaPlusLF" panose="02000503060000020004" pitchFamily="2" charset="0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85E3E7-EA71-42C8-A8E1-3BEAFA48F8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2267" y="2502772"/>
            <a:ext cx="5601600" cy="324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noProof="1"/>
              <a:t>DSNU-16 (ISO)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6E3F292-FD97-453E-BA3E-44228E6E46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09200" y="2502772"/>
            <a:ext cx="5601600" cy="324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DSNU-S-16</a:t>
            </a:r>
          </a:p>
          <a:p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8FA66B5C-10B3-4C1C-AA8E-9E95EE8A9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B05F2D11-7965-48AB-BE1D-3B195F9A3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latin typeface="+mj-lt"/>
              </a:rPr>
              <a:t>Forces</a:t>
            </a:r>
            <a:endParaRPr lang="en-GB" sz="2400" noProof="1">
              <a:latin typeface="+mj-lt"/>
            </a:endParaRPr>
          </a:p>
        </p:txBody>
      </p:sp>
      <p:sp>
        <p:nvSpPr>
          <p:cNvPr id="46" name="Textfeld 9">
            <a:extLst>
              <a:ext uri="{FF2B5EF4-FFF2-40B4-BE49-F238E27FC236}">
                <a16:creationId xmlns:a16="http://schemas.microsoft.com/office/drawing/2014/main" id="{C33519FC-2ACD-47D0-BBD4-9DE527F7496F}"/>
              </a:ext>
            </a:extLst>
          </p:cNvPr>
          <p:cNvSpPr txBox="1"/>
          <p:nvPr/>
        </p:nvSpPr>
        <p:spPr>
          <a:xfrm>
            <a:off x="261791" y="2899727"/>
            <a:ext cx="2415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Allowable lateral load</a:t>
            </a:r>
          </a:p>
        </p:txBody>
      </p:sp>
      <p:sp>
        <p:nvSpPr>
          <p:cNvPr id="47" name="Textfeld 26">
            <a:extLst>
              <a:ext uri="{FF2B5EF4-FFF2-40B4-BE49-F238E27FC236}">
                <a16:creationId xmlns:a16="http://schemas.microsoft.com/office/drawing/2014/main" id="{E2EB24BC-CCDB-48A7-A9BA-47B7E8D1FC16}"/>
              </a:ext>
            </a:extLst>
          </p:cNvPr>
          <p:cNvSpPr txBox="1"/>
          <p:nvPr/>
        </p:nvSpPr>
        <p:spPr>
          <a:xfrm>
            <a:off x="6132929" y="2899727"/>
            <a:ext cx="3122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Allowable lateral load</a:t>
            </a:r>
          </a:p>
        </p:txBody>
      </p:sp>
      <p:pic>
        <p:nvPicPr>
          <p:cNvPr id="59" name="Grafik 25">
            <a:extLst>
              <a:ext uri="{FF2B5EF4-FFF2-40B4-BE49-F238E27FC236}">
                <a16:creationId xmlns:a16="http://schemas.microsoft.com/office/drawing/2014/main" id="{C5338217-E1F4-4B4A-AD14-2BDDCD15BC4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0454" y="1565275"/>
            <a:ext cx="860677" cy="503238"/>
          </a:xfrm>
          <a:prstGeom prst="rect">
            <a:avLst/>
          </a:prstGeom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8BDD908F-6EA0-4D6E-9E1C-630987732F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3276259"/>
            <a:ext cx="2423241" cy="3098904"/>
          </a:xfrm>
          <a:prstGeom prst="rect">
            <a:avLst/>
          </a:prstGeom>
        </p:spPr>
      </p:pic>
      <p:pic>
        <p:nvPicPr>
          <p:cNvPr id="14" name="Picture 13" descr="Chart&#10;&#10;Description automatically generated with low confidence">
            <a:extLst>
              <a:ext uri="{FF2B5EF4-FFF2-40B4-BE49-F238E27FC236}">
                <a16:creationId xmlns:a16="http://schemas.microsoft.com/office/drawing/2014/main" id="{B91A253F-6903-414D-84D5-2095EB5695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562" y="3238281"/>
            <a:ext cx="3287763" cy="313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83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">
            <a:extLst>
              <a:ext uri="{FF2B5EF4-FFF2-40B4-BE49-F238E27FC236}">
                <a16:creationId xmlns:a16="http://schemas.microsoft.com/office/drawing/2014/main" id="{A87522CB-9D63-4DEE-A50D-95DDF8CDA28F}"/>
              </a:ext>
            </a:extLst>
          </p:cNvPr>
          <p:cNvSpPr/>
          <p:nvPr/>
        </p:nvSpPr>
        <p:spPr>
          <a:xfrm>
            <a:off x="6125202" y="2500311"/>
            <a:ext cx="5585930" cy="39956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31" name="Rechteck 1">
            <a:extLst>
              <a:ext uri="{FF2B5EF4-FFF2-40B4-BE49-F238E27FC236}">
                <a16:creationId xmlns:a16="http://schemas.microsoft.com/office/drawing/2014/main" id="{CAB2493B-12AF-483F-AC17-E5C4CF6D0F53}"/>
              </a:ext>
            </a:extLst>
          </p:cNvPr>
          <p:cNvSpPr/>
          <p:nvPr/>
        </p:nvSpPr>
        <p:spPr>
          <a:xfrm>
            <a:off x="261791" y="2500312"/>
            <a:ext cx="5070626" cy="39956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graphicFrame>
        <p:nvGraphicFramePr>
          <p:cNvPr id="25" name="Objekt 24" hidden="1">
            <a:extLst>
              <a:ext uri="{FF2B5EF4-FFF2-40B4-BE49-F238E27FC236}">
                <a16:creationId xmlns:a16="http://schemas.microsoft.com/office/drawing/2014/main" id="{127EAA72-1950-4907-9641-809F676C0E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25" name="Objekt 24" hidden="1">
                        <a:extLst>
                          <a:ext uri="{FF2B5EF4-FFF2-40B4-BE49-F238E27FC236}">
                            <a16:creationId xmlns:a16="http://schemas.microsoft.com/office/drawing/2014/main" id="{127EAA72-1950-4907-9641-809F676C0E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hteck 23" hidden="1">
            <a:extLst>
              <a:ext uri="{FF2B5EF4-FFF2-40B4-BE49-F238E27FC236}">
                <a16:creationId xmlns:a16="http://schemas.microsoft.com/office/drawing/2014/main" id="{AA565A56-BE1D-434B-BBF6-B6964E3991C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ea typeface="+mn-ea"/>
              <a:cs typeface="+mn-cs"/>
              <a:sym typeface="MetaPlusLF" panose="02000503060000020004" pitchFamily="2" charset="0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85E3E7-EA71-42C8-A8E1-3BEAFA48F8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2267" y="2512126"/>
            <a:ext cx="5585930" cy="431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DSNU-25 (ISO)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FCE19F9-0C40-4577-9F87-EC303EEA72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01278" y="2512126"/>
            <a:ext cx="5610799" cy="431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DSNU-S-25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8FA66B5C-10B3-4C1C-AA8E-9E95EE8A9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panose="02000503060000020004" pitchFamily="2" charset="-7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-70"/>
              <a:ea typeface="+mn-ea"/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B05F2D11-7965-48AB-BE1D-3B195F9A3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latin typeface="+mj-lt"/>
              </a:rPr>
              <a:t>Forces</a:t>
            </a:r>
            <a:endParaRPr lang="en-GB" sz="2400" dirty="0">
              <a:solidFill>
                <a:schemeClr val="accent4"/>
              </a:solidFill>
              <a:latin typeface="+mj-lt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6BE79B2-538B-4A02-A12E-0112B39EFA0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0454" y="1565275"/>
            <a:ext cx="860677" cy="50323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3A40FA7-B244-4673-9335-03C8F86234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562" y="3238281"/>
            <a:ext cx="3287763" cy="3136881"/>
          </a:xfrm>
          <a:prstGeom prst="rect">
            <a:avLst/>
          </a:prstGeom>
        </p:spPr>
      </p:pic>
      <p:sp>
        <p:nvSpPr>
          <p:cNvPr id="35" name="Textfeld 9">
            <a:extLst>
              <a:ext uri="{FF2B5EF4-FFF2-40B4-BE49-F238E27FC236}">
                <a16:creationId xmlns:a16="http://schemas.microsoft.com/office/drawing/2014/main" id="{8678F86E-6880-4CAD-AB03-D9176863CBD7}"/>
              </a:ext>
            </a:extLst>
          </p:cNvPr>
          <p:cNvSpPr txBox="1"/>
          <p:nvPr/>
        </p:nvSpPr>
        <p:spPr>
          <a:xfrm>
            <a:off x="261791" y="2899724"/>
            <a:ext cx="2415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Allowable lateral load</a:t>
            </a:r>
          </a:p>
        </p:txBody>
      </p:sp>
      <p:sp>
        <p:nvSpPr>
          <p:cNvPr id="36" name="Textfeld 26">
            <a:extLst>
              <a:ext uri="{FF2B5EF4-FFF2-40B4-BE49-F238E27FC236}">
                <a16:creationId xmlns:a16="http://schemas.microsoft.com/office/drawing/2014/main" id="{B45596E9-F21D-4B14-BFC1-2D9719F31397}"/>
              </a:ext>
            </a:extLst>
          </p:cNvPr>
          <p:cNvSpPr txBox="1"/>
          <p:nvPr/>
        </p:nvSpPr>
        <p:spPr>
          <a:xfrm>
            <a:off x="6132929" y="2899724"/>
            <a:ext cx="2643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Allowable lateral load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89FBBDD-4CA7-4E8C-BF12-7D46D0D4F8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32" y="3276260"/>
            <a:ext cx="2293525" cy="309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60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201888-039B-D219-7252-992A4528CB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General selection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9AC396-1C82-788D-04A4-85F00BC01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0A89A-DBE2-FBD0-40A9-28D47FD6C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E70CE9A-02BB-5619-667F-362C5753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data</a:t>
            </a:r>
          </a:p>
        </p:txBody>
      </p:sp>
      <p:graphicFrame>
        <p:nvGraphicFramePr>
          <p:cNvPr id="9" name="Inhaltsplatzhalter 6">
            <a:extLst>
              <a:ext uri="{FF2B5EF4-FFF2-40B4-BE49-F238E27FC236}">
                <a16:creationId xmlns:a16="http://schemas.microsoft.com/office/drawing/2014/main" id="{C6C67F34-887E-3134-A6D5-A282E9FDC5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5829577"/>
              </p:ext>
            </p:extLst>
          </p:nvPr>
        </p:nvGraphicFramePr>
        <p:xfrm>
          <a:off x="3844176" y="2500313"/>
          <a:ext cx="3827278" cy="399573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27278">
                  <a:extLst>
                    <a:ext uri="{9D8B030D-6E8A-4147-A177-3AD203B41FA5}">
                      <a16:colId xmlns:a16="http://schemas.microsoft.com/office/drawing/2014/main" val="2356720847"/>
                    </a:ext>
                  </a:extLst>
                </a:gridCol>
              </a:tblGrid>
              <a:tr h="4373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DSNU-S-...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052622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8/12/16/20/25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941069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200 mm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69886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200 mm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668707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P/PPS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274819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Standard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61992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All Ø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554969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For Ø 20/25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93956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Not possible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63059"/>
                  </a:ext>
                </a:extLst>
              </a:tr>
              <a:tr h="395380">
                <a:tc>
                  <a:txBody>
                    <a:bodyPr/>
                    <a:lstStyle/>
                    <a:p>
                      <a:r>
                        <a:rPr lang="en-GB" sz="1400" dirty="0"/>
                        <a:t>Not possible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295664"/>
                  </a:ext>
                </a:extLst>
              </a:tr>
            </a:tbl>
          </a:graphicData>
        </a:graphic>
      </p:graphicFrame>
      <p:graphicFrame>
        <p:nvGraphicFramePr>
          <p:cNvPr id="10" name="Tabelle 2">
            <a:extLst>
              <a:ext uri="{FF2B5EF4-FFF2-40B4-BE49-F238E27FC236}">
                <a16:creationId xmlns:a16="http://schemas.microsoft.com/office/drawing/2014/main" id="{0F0DE2D3-F657-F069-91A8-3C82E9636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208954"/>
              </p:ext>
            </p:extLst>
          </p:nvPr>
        </p:nvGraphicFramePr>
        <p:xfrm>
          <a:off x="7671455" y="2500313"/>
          <a:ext cx="4039678" cy="39957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39678">
                  <a:extLst>
                    <a:ext uri="{9D8B030D-6E8A-4147-A177-3AD203B41FA5}">
                      <a16:colId xmlns:a16="http://schemas.microsoft.com/office/drawing/2014/main" val="3067917056"/>
                    </a:ext>
                  </a:extLst>
                </a:gridCol>
              </a:tblGrid>
              <a:tr h="39957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DSNU (ISO)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448721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8/10/12/16/20/25/32/40/50/63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298704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500 mm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478346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500 mm (longer on request, up to 2,000 mm)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748074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P/PPS/PPV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373139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Standard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332565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All Ø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397663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All Ø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635399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Incl. pivoting for all Ø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957229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Available 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17200"/>
                  </a:ext>
                </a:extLst>
              </a:tr>
            </a:tbl>
          </a:graphicData>
        </a:graphic>
      </p:graphicFrame>
      <p:graphicFrame>
        <p:nvGraphicFramePr>
          <p:cNvPr id="11" name="Tabelle 10">
            <a:extLst>
              <a:ext uri="{FF2B5EF4-FFF2-40B4-BE49-F238E27FC236}">
                <a16:creationId xmlns:a16="http://schemas.microsoft.com/office/drawing/2014/main" id="{DAEBC70F-CD86-C5EC-4B76-D664AB8409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671003"/>
              </p:ext>
            </p:extLst>
          </p:nvPr>
        </p:nvGraphicFramePr>
        <p:xfrm>
          <a:off x="251092" y="2500313"/>
          <a:ext cx="3593084" cy="3995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3084">
                  <a:extLst>
                    <a:ext uri="{9D8B030D-6E8A-4147-A177-3AD203B41FA5}">
                      <a16:colId xmlns:a16="http://schemas.microsoft.com/office/drawing/2014/main" val="2829662883"/>
                    </a:ext>
                  </a:extLst>
                </a:gridCol>
              </a:tblGrid>
              <a:tr h="399573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07184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Nominal size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98292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Max. standard strokes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749113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Max. intermediate strokes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944481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Cushioning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56811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Magnet for position measurement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26855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Mounting thread on bearing cap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423024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Mounting thread on end cap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29570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Pivot device on end cap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81088"/>
                  </a:ext>
                </a:extLst>
              </a:tr>
              <a:tr h="399573">
                <a:tc>
                  <a:txBody>
                    <a:bodyPr/>
                    <a:lstStyle/>
                    <a:p>
                      <a:r>
                        <a:rPr lang="en-GB" sz="1400" dirty="0"/>
                        <a:t>Modular system variants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907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993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nhaltsplatzhalter 6">
            <a:extLst>
              <a:ext uri="{FF2B5EF4-FFF2-40B4-BE49-F238E27FC236}">
                <a16:creationId xmlns:a16="http://schemas.microsoft.com/office/drawing/2014/main" id="{022B5AD0-3F64-45B4-A1AB-A5D5148B24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64">
            <a:off x="3602198" y="2960726"/>
            <a:ext cx="4793869" cy="2697800"/>
          </a:xfrm>
          <a:prstGeom prst="rect">
            <a:avLst/>
          </a:prstGeom>
        </p:spPr>
      </p:pic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00933D46-57D6-4814-A94E-802826C30B8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00933D46-57D6-4814-A94E-802826C30B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D52AB6A3-3096-421C-BE31-7C1D8A89CF0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ea typeface="+mn-ea"/>
              <a:cs typeface="+mn-cs"/>
              <a:sym typeface="MetaPlusLF" panose="02000503060000020004" pitchFamily="2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104B6A-EDCF-4815-9467-0180FD2338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DSNU-S-... compared to new DSNU (ISO)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625AC3-7D7C-B3DC-7CBD-E992F9BAE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2D77CD2-E522-463B-A741-4B46F643D8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panose="02000503060000020004" pitchFamily="2" charset="-7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-70"/>
              <a:ea typeface="+mn-ea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B952941-A5A2-42F8-A231-DC16A95D0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latin typeface="+mj-lt"/>
              </a:rPr>
              <a:t>Features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B3000F3-65B8-4EAE-B9CC-FC4800FB4171}"/>
              </a:ext>
            </a:extLst>
          </p:cNvPr>
          <p:cNvSpPr txBox="1"/>
          <p:nvPr/>
        </p:nvSpPr>
        <p:spPr>
          <a:xfrm>
            <a:off x="7464926" y="2830514"/>
            <a:ext cx="4133398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91DC"/>
                </a:solidFill>
                <a:effectLst/>
                <a:uLnTx/>
                <a:uFillTx/>
                <a:latin typeface="MetaPlusLF"/>
                <a:ea typeface="+mn-ea"/>
              </a:rPr>
              <a:t>Even thinner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Caps about -3 mm more flat than new DSNU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91DC"/>
                </a:solidFill>
                <a:effectLst/>
                <a:uLnTx/>
                <a:uFillTx/>
                <a:ea typeface="+mn-ea"/>
              </a:rPr>
              <a:t>Smaller mounting threads and nuts (up to -40%)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8A542C2-272E-4D1E-813A-839D3A0CE817}"/>
              </a:ext>
            </a:extLst>
          </p:cNvPr>
          <p:cNvSpPr txBox="1"/>
          <p:nvPr/>
        </p:nvSpPr>
        <p:spPr>
          <a:xfrm>
            <a:off x="4682858" y="2490039"/>
            <a:ext cx="2088203" cy="481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Same P and PPS cushioning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No PPV available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A45FDB4-D8D2-4F8F-9761-27BAA42D1AD3}"/>
              </a:ext>
            </a:extLst>
          </p:cNvPr>
          <p:cNvSpPr txBox="1"/>
          <p:nvPr/>
        </p:nvSpPr>
        <p:spPr>
          <a:xfrm>
            <a:off x="7432006" y="1490912"/>
            <a:ext cx="4102987" cy="1294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91DC"/>
                </a:solidFill>
                <a:effectLst/>
                <a:uLnTx/>
                <a:uFillTx/>
                <a:latin typeface="MetaPlusLF"/>
                <a:ea typeface="+mn-ea"/>
              </a:rPr>
              <a:t>Shorter end caps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91DC"/>
                </a:solidFill>
                <a:effectLst/>
                <a:uLnTx/>
                <a:uFillTx/>
                <a:latin typeface="MetaPlusLF"/>
                <a:ea typeface="+mn-ea"/>
              </a:rPr>
              <a:t>Without hole for swivel bearing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Ø 20/25 with threat as standard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Cylinder in total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91DC"/>
                </a:solidFill>
                <a:effectLst/>
                <a:uLnTx/>
                <a:uFillTx/>
                <a:ea typeface="+mn-ea"/>
              </a:rPr>
              <a:t>~2,5 cm shorter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than DSNU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DSNU-S-16-P 1 cm shorter than DSNU-S-16-PPS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DSNU-S-20/25-P same length as -PPS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D4C2A480-3B8E-4443-A7DB-06700E63E8E7}"/>
              </a:ext>
            </a:extLst>
          </p:cNvPr>
          <p:cNvSpPr/>
          <p:nvPr/>
        </p:nvSpPr>
        <p:spPr>
          <a:xfrm>
            <a:off x="252000" y="6181495"/>
            <a:ext cx="11458799" cy="31796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Less space requirement with focused usage on direct mounting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153D760-74CF-47FA-97E8-C8E0DEBDD969}"/>
              </a:ext>
            </a:extLst>
          </p:cNvPr>
          <p:cNvSpPr/>
          <p:nvPr/>
        </p:nvSpPr>
        <p:spPr>
          <a:xfrm>
            <a:off x="4912328" y="1764208"/>
            <a:ext cx="2239398" cy="684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Air supply port 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Same types M5 and G1/8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~1mm less deep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4C584745-2BA8-47D1-8A5B-C78701D870CB}"/>
              </a:ext>
            </a:extLst>
          </p:cNvPr>
          <p:cNvGrpSpPr/>
          <p:nvPr/>
        </p:nvGrpSpPr>
        <p:grpSpPr>
          <a:xfrm>
            <a:off x="9829444" y="4894069"/>
            <a:ext cx="1768880" cy="1207007"/>
            <a:chOff x="9829444" y="4894069"/>
            <a:chExt cx="1768880" cy="1207007"/>
          </a:xfrm>
        </p:grpSpPr>
        <p:pic>
          <p:nvPicPr>
            <p:cNvPr id="51" name="Grafik 50">
              <a:extLst>
                <a:ext uri="{FF2B5EF4-FFF2-40B4-BE49-F238E27FC236}">
                  <a16:creationId xmlns:a16="http://schemas.microsoft.com/office/drawing/2014/main" id="{374C9C7B-7A66-47FE-9041-97F7FF15D9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29444" y="4894069"/>
              <a:ext cx="1768880" cy="1206942"/>
            </a:xfrm>
            <a:prstGeom prst="rect">
              <a:avLst/>
            </a:prstGeom>
          </p:spPr>
        </p:pic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C38C58F7-4F88-4D1B-B1D5-DB7F92CF8816}"/>
                </a:ext>
              </a:extLst>
            </p:cNvPr>
            <p:cNvSpPr txBox="1"/>
            <p:nvPr/>
          </p:nvSpPr>
          <p:spPr>
            <a:xfrm>
              <a:off x="10475902" y="5824077"/>
              <a:ext cx="10590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etaPlusLF"/>
                  <a:ea typeface="+mn-ea"/>
                </a:rPr>
                <a:t>Ø 20/25-PPS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78986773-BEA0-4BFD-B476-21E8D6826C47}"/>
              </a:ext>
            </a:extLst>
          </p:cNvPr>
          <p:cNvSpPr/>
          <p:nvPr/>
        </p:nvSpPr>
        <p:spPr>
          <a:xfrm>
            <a:off x="2143469" y="3674193"/>
            <a:ext cx="2811927" cy="1091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Without separate bearing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91DC"/>
                </a:solidFill>
                <a:effectLst/>
                <a:uLnTx/>
                <a:uFillTx/>
                <a:ea typeface="+mn-ea"/>
              </a:rPr>
              <a:t>Free of copper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Reduced max. lateral load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91DC"/>
              </a:solidFill>
              <a:effectLst/>
              <a:uLnTx/>
              <a:uFillTx/>
              <a:ea typeface="+mn-ea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91DC"/>
                </a:solidFill>
                <a:effectLst/>
                <a:uLnTx/>
                <a:uFillTx/>
                <a:ea typeface="+mn-ea"/>
              </a:rPr>
              <a:t>Smaller mounting threat size for min. total width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02BFE47F-6A32-4F46-9D4D-4800A3CB45A1}"/>
              </a:ext>
            </a:extLst>
          </p:cNvPr>
          <p:cNvSpPr txBox="1"/>
          <p:nvPr/>
        </p:nvSpPr>
        <p:spPr>
          <a:xfrm>
            <a:off x="2704982" y="2998264"/>
            <a:ext cx="2707844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Same PUR piston rod seal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Ø 8…16 behind bearing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Ø 20/25 in front of bearing</a:t>
            </a:r>
          </a:p>
        </p:txBody>
      </p:sp>
      <p:pic>
        <p:nvPicPr>
          <p:cNvPr id="115" name="Grafik 23">
            <a:extLst>
              <a:ext uri="{FF2B5EF4-FFF2-40B4-BE49-F238E27FC236}">
                <a16:creationId xmlns:a16="http://schemas.microsoft.com/office/drawing/2014/main" id="{19789F9D-6A62-4C4A-8375-34ADBB9932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250" y="3272609"/>
            <a:ext cx="3433287" cy="2136878"/>
          </a:xfrm>
          <a:prstGeom prst="rect">
            <a:avLst/>
          </a:prstGeom>
        </p:spPr>
      </p:pic>
      <p:sp>
        <p:nvSpPr>
          <p:cNvPr id="44" name="Textfeld 43">
            <a:hlinkClick r:id="" action="ppaction://noaction"/>
            <a:extLst>
              <a:ext uri="{FF2B5EF4-FFF2-40B4-BE49-F238E27FC236}">
                <a16:creationId xmlns:a16="http://schemas.microsoft.com/office/drawing/2014/main" id="{C871E2B7-5CF3-4393-9EE3-53602142482F}"/>
              </a:ext>
            </a:extLst>
          </p:cNvPr>
          <p:cNvSpPr txBox="1"/>
          <p:nvPr/>
        </p:nvSpPr>
        <p:spPr>
          <a:xfrm>
            <a:off x="2593419" y="4822771"/>
            <a:ext cx="1635889" cy="481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Same piston rod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charset="0"/>
              <a:ea typeface="+mn-ea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Stainless steel</a:t>
            </a:r>
          </a:p>
        </p:txBody>
      </p:sp>
      <p:sp>
        <p:nvSpPr>
          <p:cNvPr id="53" name="Textfeld 52">
            <a:hlinkClick r:id="" action="ppaction://noaction"/>
            <a:extLst>
              <a:ext uri="{FF2B5EF4-FFF2-40B4-BE49-F238E27FC236}">
                <a16:creationId xmlns:a16="http://schemas.microsoft.com/office/drawing/2014/main" id="{A1575F9E-25EC-4FE2-B0F4-EFC44B9873C1}"/>
              </a:ext>
            </a:extLst>
          </p:cNvPr>
          <p:cNvSpPr txBox="1"/>
          <p:nvPr/>
        </p:nvSpPr>
        <p:spPr>
          <a:xfrm>
            <a:off x="7492135" y="4188596"/>
            <a:ext cx="3284144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Same piston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Magnet and elastic damping standard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Same max. energy</a:t>
            </a:r>
          </a:p>
        </p:txBody>
      </p:sp>
      <p:sp>
        <p:nvSpPr>
          <p:cNvPr id="56" name="Textfeld 55">
            <a:hlinkClick r:id="" action="ppaction://noaction"/>
            <a:extLst>
              <a:ext uri="{FF2B5EF4-FFF2-40B4-BE49-F238E27FC236}">
                <a16:creationId xmlns:a16="http://schemas.microsoft.com/office/drawing/2014/main" id="{5C59A496-135A-46DF-A9B3-1FB1698FC060}"/>
              </a:ext>
            </a:extLst>
          </p:cNvPr>
          <p:cNvSpPr txBox="1"/>
          <p:nvPr/>
        </p:nvSpPr>
        <p:spPr>
          <a:xfrm>
            <a:off x="4350982" y="5431294"/>
            <a:ext cx="1240126" cy="481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Same grease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PWIS free</a:t>
            </a:r>
          </a:p>
        </p:txBody>
      </p:sp>
      <p:sp>
        <p:nvSpPr>
          <p:cNvPr id="62" name="Textfeld 61">
            <a:hlinkClick r:id="" action="ppaction://noaction"/>
            <a:extLst>
              <a:ext uri="{FF2B5EF4-FFF2-40B4-BE49-F238E27FC236}">
                <a16:creationId xmlns:a16="http://schemas.microsoft.com/office/drawing/2014/main" id="{16EF156A-8C3D-4C86-ACB4-24D2C689444D}"/>
              </a:ext>
            </a:extLst>
          </p:cNvPr>
          <p:cNvSpPr txBox="1"/>
          <p:nvPr/>
        </p:nvSpPr>
        <p:spPr>
          <a:xfrm>
            <a:off x="6331060" y="4831601"/>
            <a:ext cx="1651201" cy="481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Same barrel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Stainless steel</a:t>
            </a:r>
            <a:endParaRPr kumimoji="0" lang="en-GB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ACA77AFE-3326-4D9C-A51C-A94CBA65929C}"/>
              </a:ext>
            </a:extLst>
          </p:cNvPr>
          <p:cNvSpPr txBox="1"/>
          <p:nvPr/>
        </p:nvSpPr>
        <p:spPr>
          <a:xfrm>
            <a:off x="273665" y="2519236"/>
            <a:ext cx="1717505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Available sizes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Ø 8, 12, 16, 20, 25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Without Ø 10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51D9F2CC-9490-400E-AF96-CEF39079BA8D}"/>
              </a:ext>
            </a:extLst>
          </p:cNvPr>
          <p:cNvSpPr txBox="1"/>
          <p:nvPr/>
        </p:nvSpPr>
        <p:spPr>
          <a:xfrm>
            <a:off x="5675658" y="5438482"/>
            <a:ext cx="2770646" cy="481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Same material for end caps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Anodized aluminium</a:t>
            </a:r>
          </a:p>
        </p:txBody>
      </p:sp>
      <p:sp>
        <p:nvSpPr>
          <p:cNvPr id="111" name="Textfeld 110">
            <a:hlinkClick r:id="" action="ppaction://noaction"/>
            <a:extLst>
              <a:ext uri="{FF2B5EF4-FFF2-40B4-BE49-F238E27FC236}">
                <a16:creationId xmlns:a16="http://schemas.microsoft.com/office/drawing/2014/main" id="{121C3862-BE1D-4EE0-92C8-5AD2C20C2BAC}"/>
              </a:ext>
            </a:extLst>
          </p:cNvPr>
          <p:cNvSpPr txBox="1"/>
          <p:nvPr/>
        </p:nvSpPr>
        <p:spPr>
          <a:xfrm>
            <a:off x="7665995" y="3715309"/>
            <a:ext cx="2153936" cy="481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Same rolling connection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t>Same look</a:t>
            </a:r>
          </a:p>
        </p:txBody>
      </p:sp>
      <p:sp>
        <p:nvSpPr>
          <p:cNvPr id="148" name="Textfeld 147">
            <a:hlinkClick r:id="" action="ppaction://noaction"/>
            <a:extLst>
              <a:ext uri="{FF2B5EF4-FFF2-40B4-BE49-F238E27FC236}">
                <a16:creationId xmlns:a16="http://schemas.microsoft.com/office/drawing/2014/main" id="{CB5994CB-472D-4294-8390-14A2246AA87D}"/>
              </a:ext>
            </a:extLst>
          </p:cNvPr>
          <p:cNvSpPr txBox="1"/>
          <p:nvPr/>
        </p:nvSpPr>
        <p:spPr>
          <a:xfrm>
            <a:off x="261852" y="5298248"/>
            <a:ext cx="2442099" cy="684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Different mounting interfaces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91DC"/>
                </a:solidFill>
                <a:effectLst/>
                <a:uLnTx/>
                <a:uFillTx/>
                <a:latin typeface="MetaPlusLF" charset="0"/>
                <a:ea typeface="+mn-ea"/>
              </a:rPr>
              <a:t>Smaller threads</a:t>
            </a:r>
          </a:p>
          <a:p>
            <a:pPr marL="283464" marR="0" lvl="0" indent="-283464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charset="0"/>
                <a:ea typeface="+mn-ea"/>
              </a:rPr>
              <a:t>Not interchangeable</a:t>
            </a:r>
          </a:p>
        </p:txBody>
      </p:sp>
      <p:sp>
        <p:nvSpPr>
          <p:cNvPr id="65" name="Rechteck 22">
            <a:extLst>
              <a:ext uri="{FF2B5EF4-FFF2-40B4-BE49-F238E27FC236}">
                <a16:creationId xmlns:a16="http://schemas.microsoft.com/office/drawing/2014/main" id="{7F82121A-BA1C-4E3A-93E3-217F94AAC2D0}"/>
              </a:ext>
            </a:extLst>
          </p:cNvPr>
          <p:cNvSpPr/>
          <p:nvPr/>
        </p:nvSpPr>
        <p:spPr>
          <a:xfrm flipV="1">
            <a:off x="4233622" y="5257363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D375353-3DD1-46F7-BB3F-E93E09EAA6AC}"/>
              </a:ext>
            </a:extLst>
          </p:cNvPr>
          <p:cNvCxnSpPr>
            <a:cxnSpLocks/>
          </p:cNvCxnSpPr>
          <p:nvPr/>
        </p:nvCxnSpPr>
        <p:spPr>
          <a:xfrm>
            <a:off x="2538101" y="5315886"/>
            <a:ext cx="170570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r Verbinder 10">
            <a:extLst>
              <a:ext uri="{FF2B5EF4-FFF2-40B4-BE49-F238E27FC236}">
                <a16:creationId xmlns:a16="http://schemas.microsoft.com/office/drawing/2014/main" id="{FB0C6DDE-039C-4495-BA94-D75A15D72238}"/>
              </a:ext>
            </a:extLst>
          </p:cNvPr>
          <p:cNvCxnSpPr>
            <a:cxnSpLocks/>
            <a:endCxn id="69" idx="0"/>
          </p:cNvCxnSpPr>
          <p:nvPr/>
        </p:nvCxnSpPr>
        <p:spPr>
          <a:xfrm flipV="1">
            <a:off x="5676387" y="5058227"/>
            <a:ext cx="8439" cy="865608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3D2FE4D-5BE8-4D2F-8EF1-49F947326E91}"/>
              </a:ext>
            </a:extLst>
          </p:cNvPr>
          <p:cNvCxnSpPr>
            <a:cxnSpLocks/>
          </p:cNvCxnSpPr>
          <p:nvPr/>
        </p:nvCxnSpPr>
        <p:spPr>
          <a:xfrm>
            <a:off x="5675657" y="5923835"/>
            <a:ext cx="277908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hteck 22">
            <a:extLst>
              <a:ext uri="{FF2B5EF4-FFF2-40B4-BE49-F238E27FC236}">
                <a16:creationId xmlns:a16="http://schemas.microsoft.com/office/drawing/2014/main" id="{EDD334E6-BB4D-4C4B-B725-6E7FAAEED815}"/>
              </a:ext>
            </a:extLst>
          </p:cNvPr>
          <p:cNvSpPr/>
          <p:nvPr/>
        </p:nvSpPr>
        <p:spPr>
          <a:xfrm flipV="1">
            <a:off x="5625313" y="4939201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70" name="Gerader Verbinder 10">
            <a:extLst>
              <a:ext uri="{FF2B5EF4-FFF2-40B4-BE49-F238E27FC236}">
                <a16:creationId xmlns:a16="http://schemas.microsoft.com/office/drawing/2014/main" id="{433B66E9-158C-42F5-92CA-9F1BB0E2D0CE}"/>
              </a:ext>
            </a:extLst>
          </p:cNvPr>
          <p:cNvCxnSpPr>
            <a:cxnSpLocks/>
            <a:endCxn id="72" idx="0"/>
          </p:cNvCxnSpPr>
          <p:nvPr/>
        </p:nvCxnSpPr>
        <p:spPr>
          <a:xfrm flipV="1">
            <a:off x="6288651" y="4713646"/>
            <a:ext cx="0" cy="599492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1429266-4865-4C76-80EF-FD1603014054}"/>
              </a:ext>
            </a:extLst>
          </p:cNvPr>
          <p:cNvCxnSpPr>
            <a:cxnSpLocks/>
          </p:cNvCxnSpPr>
          <p:nvPr/>
        </p:nvCxnSpPr>
        <p:spPr>
          <a:xfrm>
            <a:off x="6283816" y="5319229"/>
            <a:ext cx="1424331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hteck 22">
            <a:extLst>
              <a:ext uri="{FF2B5EF4-FFF2-40B4-BE49-F238E27FC236}">
                <a16:creationId xmlns:a16="http://schemas.microsoft.com/office/drawing/2014/main" id="{94662584-C04F-4072-A8CB-A19074F1953A}"/>
              </a:ext>
            </a:extLst>
          </p:cNvPr>
          <p:cNvSpPr/>
          <p:nvPr/>
        </p:nvSpPr>
        <p:spPr>
          <a:xfrm flipV="1">
            <a:off x="6229138" y="4594620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0A51686-C86E-47D5-9A5E-B4D669616228}"/>
              </a:ext>
            </a:extLst>
          </p:cNvPr>
          <p:cNvCxnSpPr>
            <a:cxnSpLocks/>
          </p:cNvCxnSpPr>
          <p:nvPr/>
        </p:nvCxnSpPr>
        <p:spPr>
          <a:xfrm>
            <a:off x="7332406" y="4216345"/>
            <a:ext cx="210628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hteck 22">
            <a:extLst>
              <a:ext uri="{FF2B5EF4-FFF2-40B4-BE49-F238E27FC236}">
                <a16:creationId xmlns:a16="http://schemas.microsoft.com/office/drawing/2014/main" id="{7187F22C-4731-45AB-BAD7-031BB892E858}"/>
              </a:ext>
            </a:extLst>
          </p:cNvPr>
          <p:cNvSpPr/>
          <p:nvPr/>
        </p:nvSpPr>
        <p:spPr>
          <a:xfrm flipV="1">
            <a:off x="7213380" y="4162365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sp>
        <p:nvSpPr>
          <p:cNvPr id="76" name="Rechteck 22">
            <a:extLst>
              <a:ext uri="{FF2B5EF4-FFF2-40B4-BE49-F238E27FC236}">
                <a16:creationId xmlns:a16="http://schemas.microsoft.com/office/drawing/2014/main" id="{A44B7FAE-D06F-47F4-92CB-D441F0B9701A}"/>
              </a:ext>
            </a:extLst>
          </p:cNvPr>
          <p:cNvSpPr/>
          <p:nvPr/>
        </p:nvSpPr>
        <p:spPr>
          <a:xfrm flipV="1">
            <a:off x="6830305" y="3997107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77" name="Gerader Verbinder 10">
            <a:extLst>
              <a:ext uri="{FF2B5EF4-FFF2-40B4-BE49-F238E27FC236}">
                <a16:creationId xmlns:a16="http://schemas.microsoft.com/office/drawing/2014/main" id="{03AB329C-7CB5-447D-B567-A14D78D5BDF7}"/>
              </a:ext>
            </a:extLst>
          </p:cNvPr>
          <p:cNvCxnSpPr>
            <a:cxnSpLocks/>
          </p:cNvCxnSpPr>
          <p:nvPr/>
        </p:nvCxnSpPr>
        <p:spPr>
          <a:xfrm flipV="1">
            <a:off x="6890319" y="4108063"/>
            <a:ext cx="0" cy="735256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707F8BF-192B-4FD0-8052-3AB22D971FAF}"/>
              </a:ext>
            </a:extLst>
          </p:cNvPr>
          <p:cNvCxnSpPr>
            <a:cxnSpLocks/>
          </p:cNvCxnSpPr>
          <p:nvPr/>
        </p:nvCxnSpPr>
        <p:spPr>
          <a:xfrm>
            <a:off x="6885484" y="4843659"/>
            <a:ext cx="368156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hteck 22">
            <a:extLst>
              <a:ext uri="{FF2B5EF4-FFF2-40B4-BE49-F238E27FC236}">
                <a16:creationId xmlns:a16="http://schemas.microsoft.com/office/drawing/2014/main" id="{BAB372FA-BE18-48D1-9C50-30EA4B677EB5}"/>
              </a:ext>
            </a:extLst>
          </p:cNvPr>
          <p:cNvSpPr/>
          <p:nvPr/>
        </p:nvSpPr>
        <p:spPr>
          <a:xfrm flipV="1">
            <a:off x="6711279" y="3696892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85" name="Gerader Verbinder 10">
            <a:extLst>
              <a:ext uri="{FF2B5EF4-FFF2-40B4-BE49-F238E27FC236}">
                <a16:creationId xmlns:a16="http://schemas.microsoft.com/office/drawing/2014/main" id="{EE6CDF89-6E47-467F-AA5B-90C0972D2DEB}"/>
              </a:ext>
            </a:extLst>
          </p:cNvPr>
          <p:cNvCxnSpPr>
            <a:cxnSpLocks/>
          </p:cNvCxnSpPr>
          <p:nvPr/>
        </p:nvCxnSpPr>
        <p:spPr>
          <a:xfrm flipV="1">
            <a:off x="6771331" y="2961636"/>
            <a:ext cx="0" cy="735256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B5EA290-B99B-491D-99D7-66767843F30F}"/>
              </a:ext>
            </a:extLst>
          </p:cNvPr>
          <p:cNvCxnSpPr>
            <a:cxnSpLocks/>
          </p:cNvCxnSpPr>
          <p:nvPr/>
        </p:nvCxnSpPr>
        <p:spPr>
          <a:xfrm>
            <a:off x="4682858" y="2964902"/>
            <a:ext cx="208793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hteck 22">
            <a:extLst>
              <a:ext uri="{FF2B5EF4-FFF2-40B4-BE49-F238E27FC236}">
                <a16:creationId xmlns:a16="http://schemas.microsoft.com/office/drawing/2014/main" id="{8A566147-9354-4AFA-9485-09BC97DDEF9D}"/>
              </a:ext>
            </a:extLst>
          </p:cNvPr>
          <p:cNvSpPr/>
          <p:nvPr/>
        </p:nvSpPr>
        <p:spPr>
          <a:xfrm flipV="1">
            <a:off x="5353315" y="4568730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88" name="Gerader Verbinder 10">
            <a:extLst>
              <a:ext uri="{FF2B5EF4-FFF2-40B4-BE49-F238E27FC236}">
                <a16:creationId xmlns:a16="http://schemas.microsoft.com/office/drawing/2014/main" id="{7B61118F-EEB5-419B-8863-733677A3D07C}"/>
              </a:ext>
            </a:extLst>
          </p:cNvPr>
          <p:cNvCxnSpPr>
            <a:cxnSpLocks/>
          </p:cNvCxnSpPr>
          <p:nvPr/>
        </p:nvCxnSpPr>
        <p:spPr>
          <a:xfrm flipV="1">
            <a:off x="5413367" y="3675417"/>
            <a:ext cx="0" cy="893313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494F088-A1F2-42FB-8E43-CF7892E36192}"/>
              </a:ext>
            </a:extLst>
          </p:cNvPr>
          <p:cNvCxnSpPr>
            <a:cxnSpLocks/>
          </p:cNvCxnSpPr>
          <p:nvPr/>
        </p:nvCxnSpPr>
        <p:spPr>
          <a:xfrm>
            <a:off x="2597229" y="3675504"/>
            <a:ext cx="2819409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hteck 22">
            <a:extLst>
              <a:ext uri="{FF2B5EF4-FFF2-40B4-BE49-F238E27FC236}">
                <a16:creationId xmlns:a16="http://schemas.microsoft.com/office/drawing/2014/main" id="{23EA74BA-ADC6-4182-A699-5666B77BD293}"/>
              </a:ext>
            </a:extLst>
          </p:cNvPr>
          <p:cNvSpPr/>
          <p:nvPr/>
        </p:nvSpPr>
        <p:spPr>
          <a:xfrm flipV="1">
            <a:off x="5538274" y="4738967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91" name="Gerader Verbinder 10">
            <a:extLst>
              <a:ext uri="{FF2B5EF4-FFF2-40B4-BE49-F238E27FC236}">
                <a16:creationId xmlns:a16="http://schemas.microsoft.com/office/drawing/2014/main" id="{A2469FB5-9ED5-4C4C-A396-A3EDA56B295C}"/>
              </a:ext>
            </a:extLst>
          </p:cNvPr>
          <p:cNvCxnSpPr>
            <a:cxnSpLocks/>
            <a:endCxn id="90" idx="0"/>
          </p:cNvCxnSpPr>
          <p:nvPr/>
        </p:nvCxnSpPr>
        <p:spPr>
          <a:xfrm flipV="1">
            <a:off x="5595462" y="4857993"/>
            <a:ext cx="2325" cy="1065842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D370144-CB55-4309-86B9-91086C299E3D}"/>
              </a:ext>
            </a:extLst>
          </p:cNvPr>
          <p:cNvCxnSpPr>
            <a:cxnSpLocks/>
          </p:cNvCxnSpPr>
          <p:nvPr/>
        </p:nvCxnSpPr>
        <p:spPr>
          <a:xfrm>
            <a:off x="4352648" y="5930920"/>
            <a:ext cx="124012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22">
            <a:extLst>
              <a:ext uri="{FF2B5EF4-FFF2-40B4-BE49-F238E27FC236}">
                <a16:creationId xmlns:a16="http://schemas.microsoft.com/office/drawing/2014/main" id="{AC0A10E6-15A6-420D-ADC1-EF98573E1D67}"/>
              </a:ext>
            </a:extLst>
          </p:cNvPr>
          <p:cNvSpPr/>
          <p:nvPr/>
        </p:nvSpPr>
        <p:spPr>
          <a:xfrm flipV="1">
            <a:off x="4940464" y="4703620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8C7AAE7-8A1E-4C02-9D28-E974373FAB6B}"/>
              </a:ext>
            </a:extLst>
          </p:cNvPr>
          <p:cNvCxnSpPr>
            <a:cxnSpLocks/>
          </p:cNvCxnSpPr>
          <p:nvPr/>
        </p:nvCxnSpPr>
        <p:spPr>
          <a:xfrm>
            <a:off x="2127421" y="4758687"/>
            <a:ext cx="2819409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A5988979-4C1C-4D0A-939B-2B61A07CF396}"/>
              </a:ext>
            </a:extLst>
          </p:cNvPr>
          <p:cNvCxnSpPr>
            <a:cxnSpLocks/>
          </p:cNvCxnSpPr>
          <p:nvPr/>
        </p:nvCxnSpPr>
        <p:spPr>
          <a:xfrm>
            <a:off x="7436398" y="3527783"/>
            <a:ext cx="416192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r Verbinder 10">
            <a:extLst>
              <a:ext uri="{FF2B5EF4-FFF2-40B4-BE49-F238E27FC236}">
                <a16:creationId xmlns:a16="http://schemas.microsoft.com/office/drawing/2014/main" id="{EC95BD82-93B9-43CC-8CA5-47DAB0365A8D}"/>
              </a:ext>
            </a:extLst>
          </p:cNvPr>
          <p:cNvCxnSpPr>
            <a:cxnSpLocks/>
          </p:cNvCxnSpPr>
          <p:nvPr/>
        </p:nvCxnSpPr>
        <p:spPr>
          <a:xfrm flipV="1">
            <a:off x="7397909" y="2783707"/>
            <a:ext cx="0" cy="881249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103" name="Rechteck 22">
            <a:extLst>
              <a:ext uri="{FF2B5EF4-FFF2-40B4-BE49-F238E27FC236}">
                <a16:creationId xmlns:a16="http://schemas.microsoft.com/office/drawing/2014/main" id="{912F8165-27B2-4D20-9AB0-9C8A0EAFBEFA}"/>
              </a:ext>
            </a:extLst>
          </p:cNvPr>
          <p:cNvSpPr/>
          <p:nvPr/>
        </p:nvSpPr>
        <p:spPr>
          <a:xfrm flipV="1">
            <a:off x="7086980" y="3329027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104" name="Gerader Verbinder 10">
            <a:extLst>
              <a:ext uri="{FF2B5EF4-FFF2-40B4-BE49-F238E27FC236}">
                <a16:creationId xmlns:a16="http://schemas.microsoft.com/office/drawing/2014/main" id="{DF6E8292-A6D8-4A81-B64A-AD4A1277DFEB}"/>
              </a:ext>
            </a:extLst>
          </p:cNvPr>
          <p:cNvCxnSpPr>
            <a:cxnSpLocks/>
          </p:cNvCxnSpPr>
          <p:nvPr/>
        </p:nvCxnSpPr>
        <p:spPr>
          <a:xfrm flipV="1">
            <a:off x="7147032" y="2447778"/>
            <a:ext cx="0" cy="881249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71A92F03-DCFF-4833-AC3E-D3EE89F7FBF9}"/>
              </a:ext>
            </a:extLst>
          </p:cNvPr>
          <p:cNvCxnSpPr>
            <a:cxnSpLocks/>
          </p:cNvCxnSpPr>
          <p:nvPr/>
        </p:nvCxnSpPr>
        <p:spPr>
          <a:xfrm>
            <a:off x="4912328" y="2447778"/>
            <a:ext cx="223470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hteck 22">
            <a:extLst>
              <a:ext uri="{FF2B5EF4-FFF2-40B4-BE49-F238E27FC236}">
                <a16:creationId xmlns:a16="http://schemas.microsoft.com/office/drawing/2014/main" id="{D67D7691-4DCC-4CB7-99E3-F8EEB7ABB015}"/>
              </a:ext>
            </a:extLst>
          </p:cNvPr>
          <p:cNvSpPr/>
          <p:nvPr/>
        </p:nvSpPr>
        <p:spPr>
          <a:xfrm flipV="1">
            <a:off x="7346221" y="3612306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765CBF43-4009-4028-A70F-D75AEF61CB9E}"/>
              </a:ext>
            </a:extLst>
          </p:cNvPr>
          <p:cNvCxnSpPr>
            <a:cxnSpLocks/>
          </p:cNvCxnSpPr>
          <p:nvPr/>
        </p:nvCxnSpPr>
        <p:spPr>
          <a:xfrm>
            <a:off x="7397909" y="2783707"/>
            <a:ext cx="347641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hteck 22">
            <a:extLst>
              <a:ext uri="{FF2B5EF4-FFF2-40B4-BE49-F238E27FC236}">
                <a16:creationId xmlns:a16="http://schemas.microsoft.com/office/drawing/2014/main" id="{873B8F32-CACA-43E4-A9D9-110A76455847}"/>
              </a:ext>
            </a:extLst>
          </p:cNvPr>
          <p:cNvSpPr/>
          <p:nvPr/>
        </p:nvSpPr>
        <p:spPr>
          <a:xfrm flipV="1">
            <a:off x="7317372" y="3473803"/>
            <a:ext cx="119026" cy="11902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7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  <a:cs typeface="+mn-cs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66945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0" grpId="0"/>
      <p:bldP spid="5" grpId="0"/>
      <p:bldP spid="34" grpId="0"/>
      <p:bldP spid="37" grpId="0"/>
      <p:bldP spid="44" grpId="0"/>
      <p:bldP spid="53" grpId="0"/>
      <p:bldP spid="56" grpId="0"/>
      <p:bldP spid="62" grpId="0"/>
      <p:bldP spid="79" grpId="0"/>
      <p:bldP spid="83" grpId="0"/>
      <p:bldP spid="111" grpId="0"/>
      <p:bldP spid="148" grpId="0"/>
      <p:bldP spid="65" grpId="0" animBg="1"/>
      <p:bldP spid="69" grpId="0" animBg="1"/>
      <p:bldP spid="72" grpId="0" animBg="1"/>
      <p:bldP spid="75" grpId="0" animBg="1"/>
      <p:bldP spid="76" grpId="0" animBg="1"/>
      <p:bldP spid="84" grpId="0" animBg="1"/>
      <p:bldP spid="87" grpId="0" animBg="1"/>
      <p:bldP spid="90" grpId="0" animBg="1"/>
      <p:bldP spid="95" grpId="0" animBg="1"/>
      <p:bldP spid="103" grpId="0" animBg="1"/>
      <p:bldP spid="112" grpId="0" animBg="1"/>
      <p:bldP spid="10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1A5A8931-C9BA-47C0-A351-979401DC560C}"/>
              </a:ext>
            </a:extLst>
          </p:cNvPr>
          <p:cNvSpPr/>
          <p:nvPr/>
        </p:nvSpPr>
        <p:spPr>
          <a:xfrm>
            <a:off x="260351" y="2518753"/>
            <a:ext cx="5321300" cy="3978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CEACBF2-B8D0-4C66-9850-A36D4A22D9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765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CEACBF2-B8D0-4C66-9850-A36D4A22D9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5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5E0FFBDF-D1E2-4C5F-9442-5F324663210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7" y="0"/>
            <a:ext cx="158787" cy="1587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100" b="1" dirty="0">
              <a:latin typeface="MetaPlusLF" panose="02000503060000020004" pitchFamily="2" charset="0"/>
              <a:ea typeface="+mj-ea"/>
              <a:cs typeface="+mj-cs"/>
              <a:sym typeface="MetaPlusLF" panose="02000503060000020004" pitchFamily="2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5AC44AA-9406-481B-A269-2A5668E2E4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Effective pneumatic cushioning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09309A1-591C-4C47-9EEC-EC2A534E8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68BE854-7E13-4F9C-A7E7-3CB6376C6C02}" type="slidenum">
              <a:rPr lang="en-GB" sz="700" smtClean="0"/>
              <a:pPr>
                <a:defRPr/>
              </a:pPr>
              <a:t>26</a:t>
            </a:fld>
            <a:endParaRPr lang="en-GB" sz="7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7362F1D-2911-4A6F-9DD1-DF68F4FA0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Simply better with self-adjusting cushioning PPS</a:t>
            </a:r>
          </a:p>
        </p:txBody>
      </p:sp>
      <p:pic>
        <p:nvPicPr>
          <p:cNvPr id="6" name="Picture 3">
            <a:hlinkClick r:id="rId6"/>
            <a:extLst>
              <a:ext uri="{FF2B5EF4-FFF2-40B4-BE49-F238E27FC236}">
                <a16:creationId xmlns:a16="http://schemas.microsoft.com/office/drawing/2014/main" id="{96CB4042-D892-479D-9D46-557BD56B56F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16612" y="2694899"/>
            <a:ext cx="4816475" cy="359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7">
            <a:hlinkClick r:id="rId9"/>
            <a:extLst>
              <a:ext uri="{FF2B5EF4-FFF2-40B4-BE49-F238E27FC236}">
                <a16:creationId xmlns:a16="http://schemas.microsoft.com/office/drawing/2014/main" id="{204895B4-94F1-4F43-AFD1-1712F6C01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67373" y="5560366"/>
            <a:ext cx="1413000" cy="901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http://www.rainbowyogis.com.au/wp-content/uploads/2013/04/Video-Overlay.png">
            <a:hlinkClick r:id="rId9"/>
            <a:extLst>
              <a:ext uri="{FF2B5EF4-FFF2-40B4-BE49-F238E27FC236}">
                <a16:creationId xmlns:a16="http://schemas.microsoft.com/office/drawing/2014/main" id="{036DD97C-91A8-4288-9B4D-221D75D12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l="34141" t="21724" r="34156" b="21794"/>
          <a:stretch>
            <a:fillRect/>
          </a:stretch>
        </p:blipFill>
        <p:spPr bwMode="auto">
          <a:xfrm>
            <a:off x="6091242" y="5728500"/>
            <a:ext cx="565262" cy="565262"/>
          </a:xfrm>
          <a:prstGeom prst="rect">
            <a:avLst/>
          </a:prstGeom>
          <a:noFill/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CCBE1AC5-F6C5-420E-AAE6-C698EC0EEC15}"/>
              </a:ext>
            </a:extLst>
          </p:cNvPr>
          <p:cNvSpPr txBox="1"/>
          <p:nvPr/>
        </p:nvSpPr>
        <p:spPr>
          <a:xfrm>
            <a:off x="5781700" y="6220639"/>
            <a:ext cx="1184341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</a:rPr>
              <a:t>Animation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D37E6F1-D8E3-4A43-B273-85EAA8A51B7A}"/>
              </a:ext>
            </a:extLst>
          </p:cNvPr>
          <p:cNvSpPr/>
          <p:nvPr/>
        </p:nvSpPr>
        <p:spPr>
          <a:xfrm rot="1383296">
            <a:off x="1946864" y="4560347"/>
            <a:ext cx="1484554" cy="355016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48C8329-C280-43E3-8570-9292A108D8A2}"/>
              </a:ext>
            </a:extLst>
          </p:cNvPr>
          <p:cNvSpPr/>
          <p:nvPr/>
        </p:nvSpPr>
        <p:spPr>
          <a:xfrm rot="1383296">
            <a:off x="2280239" y="3931697"/>
            <a:ext cx="1484554" cy="355016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50C0156-E578-4071-A7B9-B73FCE87E038}"/>
              </a:ext>
            </a:extLst>
          </p:cNvPr>
          <p:cNvGrpSpPr/>
          <p:nvPr/>
        </p:nvGrpSpPr>
        <p:grpSpPr>
          <a:xfrm>
            <a:off x="5667372" y="2594954"/>
            <a:ext cx="2980517" cy="1077218"/>
            <a:chOff x="5979082" y="2987567"/>
            <a:chExt cx="3157550" cy="8694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822C4237-10F8-4307-BA78-1A0E8B6CA762}"/>
                </a:ext>
              </a:extLst>
            </p:cNvPr>
            <p:cNvSpPr/>
            <p:nvPr/>
          </p:nvSpPr>
          <p:spPr>
            <a:xfrm>
              <a:off x="5979082" y="2987567"/>
              <a:ext cx="3157550" cy="86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/>
                <a:t>Longitudinal slots (       )</a:t>
              </a:r>
            </a:p>
            <a:p>
              <a:r>
                <a:rPr lang="en-GB" sz="1600" dirty="0"/>
                <a:t>allow the air (      ) to escape, </a:t>
              </a:r>
            </a:p>
            <a:p>
              <a:r>
                <a:rPr lang="en-GB" sz="1600" dirty="0"/>
                <a:t>permitting dynamic, gentle movement into the end position 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5DB6F7D-9853-4DE0-A782-C8B0F79F22D3}"/>
                </a:ext>
              </a:extLst>
            </p:cNvPr>
            <p:cNvSpPr>
              <a:spLocks noChangeAspect="1"/>
            </p:cNvSpPr>
            <p:nvPr/>
          </p:nvSpPr>
          <p:spPr>
            <a:xfrm rot="1383296" flipV="1">
              <a:off x="7866222" y="3118961"/>
              <a:ext cx="208398" cy="49837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</p:grpSp>
      <p:sp>
        <p:nvSpPr>
          <p:cNvPr id="10" name="Rechteck 9">
            <a:extLst>
              <a:ext uri="{FF2B5EF4-FFF2-40B4-BE49-F238E27FC236}">
                <a16:creationId xmlns:a16="http://schemas.microsoft.com/office/drawing/2014/main" id="{85C6B2FD-86FF-44A1-AB4C-74E471912CEE}"/>
              </a:ext>
            </a:extLst>
          </p:cNvPr>
          <p:cNvSpPr/>
          <p:nvPr/>
        </p:nvSpPr>
        <p:spPr>
          <a:xfrm>
            <a:off x="6929030" y="2955759"/>
            <a:ext cx="228600" cy="144098"/>
          </a:xfrm>
          <a:prstGeom prst="rect">
            <a:avLst/>
          </a:prstGeom>
          <a:solidFill>
            <a:srgbClr val="C8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0" name="Foliennummernplatzhalter 1">
            <a:extLst>
              <a:ext uri="{FF2B5EF4-FFF2-40B4-BE49-F238E27FC236}">
                <a16:creationId xmlns:a16="http://schemas.microsoft.com/office/drawing/2014/main" id="{DCE666B4-B2F9-48F7-AF0F-36C4B40B030F}"/>
              </a:ext>
            </a:extLst>
          </p:cNvPr>
          <p:cNvSpPr txBox="1">
            <a:spLocks/>
          </p:cNvSpPr>
          <p:nvPr/>
        </p:nvSpPr>
        <p:spPr>
          <a:xfrm>
            <a:off x="10658574" y="6516000"/>
            <a:ext cx="1148400" cy="201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MetaPlusLF" charset="0"/>
                <a:ea typeface="+mn-ea"/>
                <a:cs typeface="MetaPlusLF" charset="0"/>
              </a:defRPr>
            </a:lvl9pPr>
          </a:lstStyle>
          <a:p>
            <a:pPr lvl="1" algn="r">
              <a:defRPr/>
            </a:pPr>
            <a:fld id="{EA182149-5FEE-46AB-9490-B3CD4011A729}" type="slidenum">
              <a:rPr lang="en-GB" sz="700" smtClean="0">
                <a:solidFill>
                  <a:srgbClr val="000000"/>
                </a:solidFill>
                <a:latin typeface="MetaPlusLF" panose="02000503060000020004" pitchFamily="2" charset="-70"/>
              </a:rPr>
              <a:pPr lvl="1" algn="r">
                <a:defRPr/>
              </a:pPr>
              <a:t>26</a:t>
            </a:fld>
            <a:endParaRPr lang="en-GB" sz="700" dirty="0">
              <a:solidFill>
                <a:srgbClr val="000000"/>
              </a:solidFill>
              <a:latin typeface="MetaPlusLF" panose="02000503060000020004" pitchFamily="2" charset="-70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B428CA65-8FCD-43DA-9857-12753B607B57}"/>
              </a:ext>
            </a:extLst>
          </p:cNvPr>
          <p:cNvGrpSpPr>
            <a:grpSpLocks noChangeAspect="1"/>
          </p:cNvGrpSpPr>
          <p:nvPr/>
        </p:nvGrpSpPr>
        <p:grpSpPr>
          <a:xfrm>
            <a:off x="8514091" y="2852192"/>
            <a:ext cx="3025347" cy="2190019"/>
            <a:chOff x="3359840" y="2395946"/>
            <a:chExt cx="5243720" cy="3795878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DED71E9F-1DEC-45B0-B6E8-B438D6354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9840" y="2968684"/>
              <a:ext cx="5243720" cy="3223140"/>
            </a:xfrm>
            <a:prstGeom prst="rect">
              <a:avLst/>
            </a:prstGeom>
          </p:spPr>
        </p:pic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3CDF64B4-1E99-4206-850E-F1042FD13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620" y="2395946"/>
              <a:ext cx="220685" cy="2498321"/>
            </a:xfrm>
            <a:prstGeom prst="rect">
              <a:avLst/>
            </a:prstGeom>
          </p:spPr>
        </p:pic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0AB17A9D-7EDA-45E0-A9A1-9DF515BA1F8A}"/>
                </a:ext>
              </a:extLst>
            </p:cNvPr>
            <p:cNvCxnSpPr>
              <a:cxnSpLocks/>
            </p:cNvCxnSpPr>
            <p:nvPr/>
          </p:nvCxnSpPr>
          <p:spPr>
            <a:xfrm>
              <a:off x="4877358" y="2777282"/>
              <a:ext cx="989210" cy="98910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7CE8AA7E-3609-4724-ABF7-D53317E2E9ED}"/>
                </a:ext>
              </a:extLst>
            </p:cNvPr>
            <p:cNvCxnSpPr/>
            <p:nvPr/>
          </p:nvCxnSpPr>
          <p:spPr>
            <a:xfrm flipV="1">
              <a:off x="4877468" y="2812501"/>
              <a:ext cx="989100" cy="98921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Rechteck 30">
            <a:extLst>
              <a:ext uri="{FF2B5EF4-FFF2-40B4-BE49-F238E27FC236}">
                <a16:creationId xmlns:a16="http://schemas.microsoft.com/office/drawing/2014/main" id="{51E6D350-1348-415A-934B-3AA521C4A45A}"/>
              </a:ext>
            </a:extLst>
          </p:cNvPr>
          <p:cNvSpPr/>
          <p:nvPr/>
        </p:nvSpPr>
        <p:spPr>
          <a:xfrm>
            <a:off x="7830766" y="5174938"/>
            <a:ext cx="38722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Self-adjusting without adjusting screw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= Space-saving with no access required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= Quick commissioning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= Tamper-proof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…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91729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18BEF85C-3A45-331B-573D-E668796EAFE5}"/>
              </a:ext>
            </a:extLst>
          </p:cNvPr>
          <p:cNvSpPr/>
          <p:nvPr/>
        </p:nvSpPr>
        <p:spPr>
          <a:xfrm>
            <a:off x="270050" y="2002538"/>
            <a:ext cx="8005504" cy="4513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E7F88FA-61C7-4D04-86E8-0537C7CE85F6}"/>
              </a:ext>
            </a:extLst>
          </p:cNvPr>
          <p:cNvGrpSpPr>
            <a:grpSpLocks noChangeAspect="1"/>
          </p:cNvGrpSpPr>
          <p:nvPr/>
        </p:nvGrpSpPr>
        <p:grpSpPr>
          <a:xfrm>
            <a:off x="1090377" y="2162224"/>
            <a:ext cx="6364850" cy="4180554"/>
            <a:chOff x="5908349" y="2661005"/>
            <a:chExt cx="5696713" cy="3600697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7A190625-A278-401A-A71E-DA9F46F6B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08349" y="2661005"/>
              <a:ext cx="5696713" cy="3600697"/>
            </a:xfrm>
            <a:prstGeom prst="rect">
              <a:avLst/>
            </a:prstGeom>
          </p:spPr>
        </p:pic>
        <p:pic>
          <p:nvPicPr>
            <p:cNvPr id="30" name="Grafik 29">
              <a:extLst>
                <a:ext uri="{FF2B5EF4-FFF2-40B4-BE49-F238E27FC236}">
                  <a16:creationId xmlns:a16="http://schemas.microsoft.com/office/drawing/2014/main" id="{0795AADB-962F-4130-8076-46BFF524A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4827" y="3652344"/>
              <a:ext cx="1285533" cy="766418"/>
            </a:xfrm>
            <a:prstGeom prst="rect">
              <a:avLst/>
            </a:prstGeom>
          </p:spPr>
        </p:pic>
      </p:grpSp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C83CEFC-DE81-4125-92FD-F90F06E71E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270" imgH="270" progId="TCLayout.ActiveDocument.1">
                  <p:embed/>
                </p:oleObj>
              </mc:Choice>
              <mc:Fallback>
                <p:oleObj name="think-cell Folie" r:id="rId7" imgW="270" imgH="270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C83CEFC-DE81-4125-92FD-F90F06E71E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EF922DE3-F717-4DCC-80E6-F541F42F729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ea typeface="+mn-ea"/>
              <a:cs typeface="+mn-cs"/>
              <a:sym typeface="MetaPlusLF" panose="02000503060000020004" pitchFamily="2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75D481-3751-468E-8F6F-DC09ED830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panose="02000503060000020004" pitchFamily="2" charset="-7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-70"/>
              <a:ea typeface="+mn-ea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6C8F656D-5A0E-48F5-923B-FE173F56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Accessories</a:t>
            </a:r>
            <a:endParaRPr lang="en-GB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19EA9B-AB66-4FBB-9F67-A822D7B17F4C}"/>
              </a:ext>
            </a:extLst>
          </p:cNvPr>
          <p:cNvSpPr/>
          <p:nvPr/>
        </p:nvSpPr>
        <p:spPr>
          <a:xfrm>
            <a:off x="9017252" y="4805579"/>
            <a:ext cx="2604182" cy="8940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chemeClr val="tx1"/>
                </a:solidFill>
              </a:rPr>
              <a:t>Further use of accessories of the DSNU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1F91F1D-E29A-87DC-08BE-E88D4452BE9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890" y="2399218"/>
            <a:ext cx="982154" cy="66057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E6A55CBB-76C0-34B8-E4F5-BB1D5D9C2AB5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4693" y="2346167"/>
            <a:ext cx="488595" cy="62877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62D2C29-FEAB-CCDD-BB28-8D07FFB1861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53368" y="3588728"/>
            <a:ext cx="1220209" cy="68655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860BA2F-9177-0BD6-E5DF-440CD2F1FC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10042670" y="3548764"/>
            <a:ext cx="1084046" cy="70373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A763EBC7-21CA-1797-20BD-93CADF30F148}"/>
              </a:ext>
            </a:extLst>
          </p:cNvPr>
          <p:cNvSpPr txBox="1"/>
          <p:nvPr/>
        </p:nvSpPr>
        <p:spPr>
          <a:xfrm>
            <a:off x="8918991" y="1763109"/>
            <a:ext cx="1811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Useful peripherals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E6C3283-F326-8314-4EE7-F06CAE717F77}"/>
              </a:ext>
            </a:extLst>
          </p:cNvPr>
          <p:cNvSpPr/>
          <p:nvPr/>
        </p:nvSpPr>
        <p:spPr>
          <a:xfrm>
            <a:off x="9576982" y="2856832"/>
            <a:ext cx="8649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SDBT-MSX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88BF2F1-EA94-068C-BF87-7FA886F8E47F}"/>
              </a:ext>
            </a:extLst>
          </p:cNvPr>
          <p:cNvSpPr txBox="1"/>
          <p:nvPr/>
        </p:nvSpPr>
        <p:spPr>
          <a:xfrm>
            <a:off x="11024149" y="2856832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VFOE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A064512-4E0C-E555-11E2-3A27B994DE3B}"/>
              </a:ext>
            </a:extLst>
          </p:cNvPr>
          <p:cNvSpPr txBox="1"/>
          <p:nvPr/>
        </p:nvSpPr>
        <p:spPr>
          <a:xfrm>
            <a:off x="9189354" y="4069951"/>
            <a:ext cx="612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PUN-H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5B29341-5A62-1394-944B-8F0080FAE33D}"/>
              </a:ext>
            </a:extLst>
          </p:cNvPr>
          <p:cNvSpPr txBox="1"/>
          <p:nvPr/>
        </p:nvSpPr>
        <p:spPr>
          <a:xfrm>
            <a:off x="10759889" y="4004497"/>
            <a:ext cx="101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VUVG-...-S</a:t>
            </a:r>
          </a:p>
        </p:txBody>
      </p:sp>
    </p:spTree>
    <p:extLst>
      <p:ext uri="{BB962C8B-B14F-4D97-AF65-F5344CB8AC3E}">
        <p14:creationId xmlns:p14="http://schemas.microsoft.com/office/powerpoint/2010/main" val="3655830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9B1EDD10-4809-4D9E-F2D8-0B09A56FC623}"/>
              </a:ext>
            </a:extLst>
          </p:cNvPr>
          <p:cNvSpPr/>
          <p:nvPr/>
        </p:nvSpPr>
        <p:spPr>
          <a:xfrm>
            <a:off x="270050" y="2002538"/>
            <a:ext cx="9080752" cy="45134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C83CEFC-DE81-4125-92FD-F90F06E71E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C83CEFC-DE81-4125-92FD-F90F06E71E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EF922DE3-F717-4DCC-80E6-F541F42F729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ea typeface="+mn-ea"/>
              <a:cs typeface="+mn-cs"/>
              <a:sym typeface="MetaPlusLF" panose="02000503060000020004" pitchFamily="2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75D481-3751-468E-8F6F-DC09ED830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panose="02000503060000020004" pitchFamily="2" charset="-7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-70"/>
              <a:ea typeface="+mn-ea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6C8F656D-5A0E-48F5-923B-FE173F56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/>
              <a:t>Wide selection of accessories in the Core Range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658D2ADA-100A-44A6-83AA-2086E5B69B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61" y="3500991"/>
            <a:ext cx="1559807" cy="958761"/>
          </a:xfrm>
          <a:prstGeom prst="rect">
            <a:avLst/>
          </a:prstGeom>
        </p:spPr>
      </p:pic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64F95509-C1C4-4DD5-A32A-8D683C51AF28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653853" y="4421645"/>
            <a:ext cx="256841" cy="13439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713AAAE5-2418-4CED-9C19-E9AEC6B5324A}"/>
              </a:ext>
            </a:extLst>
          </p:cNvPr>
          <p:cNvCxnSpPr>
            <a:cxnSpLocks noChangeAspect="1"/>
          </p:cNvCxnSpPr>
          <p:nvPr/>
        </p:nvCxnSpPr>
        <p:spPr>
          <a:xfrm>
            <a:off x="3709434" y="3811071"/>
            <a:ext cx="2119842" cy="1711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k 20">
            <a:extLst>
              <a:ext uri="{FF2B5EF4-FFF2-40B4-BE49-F238E27FC236}">
                <a16:creationId xmlns:a16="http://schemas.microsoft.com/office/drawing/2014/main" id="{88B43B39-8DD2-44E8-9934-92F18BA605E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2216" y="4667545"/>
            <a:ext cx="666011" cy="522819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F40C2D2A-1412-403E-8C22-780F2D2E085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66929" y="4140168"/>
            <a:ext cx="666011" cy="54279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2D2224EA-AEF3-4DD3-8B48-5FE3CA88766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9492" y="5162138"/>
            <a:ext cx="658213" cy="506824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3332F84E-CC2A-4ABB-871A-9249AB45DAF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3588" y="5630219"/>
            <a:ext cx="424741" cy="542799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065220BA-EB66-4282-8259-816856800FDC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10718" y="4251317"/>
            <a:ext cx="592689" cy="609449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7CC1DC38-26A9-4C82-889B-562E0BAE4CDE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3024" y="2036457"/>
            <a:ext cx="606060" cy="719359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008EA05A-ACEA-463B-A31E-16826BF7B9C0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9702" y="2903976"/>
            <a:ext cx="658213" cy="719359"/>
          </a:xfrm>
          <a:prstGeom prst="rect">
            <a:avLst/>
          </a:prstGeom>
        </p:spPr>
      </p:pic>
      <p:sp>
        <p:nvSpPr>
          <p:cNvPr id="37" name="Stern: 5 Zacken 36">
            <a:extLst>
              <a:ext uri="{FF2B5EF4-FFF2-40B4-BE49-F238E27FC236}">
                <a16:creationId xmlns:a16="http://schemas.microsoft.com/office/drawing/2014/main" id="{F06F8A84-5CD8-4A2C-B55A-036704644D54}"/>
              </a:ext>
            </a:extLst>
          </p:cNvPr>
          <p:cNvSpPr>
            <a:spLocks noChangeAspect="1"/>
          </p:cNvSpPr>
          <p:nvPr/>
        </p:nvSpPr>
        <p:spPr>
          <a:xfrm>
            <a:off x="3382694" y="3816357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38" name="Stern: 5 Zacken 37">
            <a:extLst>
              <a:ext uri="{FF2B5EF4-FFF2-40B4-BE49-F238E27FC236}">
                <a16:creationId xmlns:a16="http://schemas.microsoft.com/office/drawing/2014/main" id="{DB861569-4B70-46A2-A9A5-9AC2E5CBC006}"/>
              </a:ext>
            </a:extLst>
          </p:cNvPr>
          <p:cNvSpPr>
            <a:spLocks noChangeAspect="1"/>
          </p:cNvSpPr>
          <p:nvPr/>
        </p:nvSpPr>
        <p:spPr>
          <a:xfrm>
            <a:off x="5222671" y="3598159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39" name="Stern: 5 Zacken 38">
            <a:extLst>
              <a:ext uri="{FF2B5EF4-FFF2-40B4-BE49-F238E27FC236}">
                <a16:creationId xmlns:a16="http://schemas.microsoft.com/office/drawing/2014/main" id="{1EF774A4-80BC-47EE-87EF-C687EAB27450}"/>
              </a:ext>
            </a:extLst>
          </p:cNvPr>
          <p:cNvSpPr>
            <a:spLocks noChangeAspect="1"/>
          </p:cNvSpPr>
          <p:nvPr/>
        </p:nvSpPr>
        <p:spPr>
          <a:xfrm>
            <a:off x="3895119" y="4323989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40" name="Stern: 5 Zacken 39">
            <a:extLst>
              <a:ext uri="{FF2B5EF4-FFF2-40B4-BE49-F238E27FC236}">
                <a16:creationId xmlns:a16="http://schemas.microsoft.com/office/drawing/2014/main" id="{72439E54-FE97-4161-A76C-D9BFA231D0CB}"/>
              </a:ext>
            </a:extLst>
          </p:cNvPr>
          <p:cNvSpPr>
            <a:spLocks noChangeAspect="1"/>
          </p:cNvSpPr>
          <p:nvPr/>
        </p:nvSpPr>
        <p:spPr>
          <a:xfrm>
            <a:off x="4486039" y="4821373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41" name="Stern: 5 Zacken 40">
            <a:extLst>
              <a:ext uri="{FF2B5EF4-FFF2-40B4-BE49-F238E27FC236}">
                <a16:creationId xmlns:a16="http://schemas.microsoft.com/office/drawing/2014/main" id="{1E9A7276-B7A6-47F2-B487-4067C246165D}"/>
              </a:ext>
            </a:extLst>
          </p:cNvPr>
          <p:cNvSpPr>
            <a:spLocks noChangeAspect="1"/>
          </p:cNvSpPr>
          <p:nvPr/>
        </p:nvSpPr>
        <p:spPr>
          <a:xfrm>
            <a:off x="6607559" y="4352975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0CFC8826-7279-4EBD-ADCD-5C46436FADA3}"/>
              </a:ext>
            </a:extLst>
          </p:cNvPr>
          <p:cNvSpPr txBox="1">
            <a:spLocks noChangeAspect="1"/>
          </p:cNvSpPr>
          <p:nvPr/>
        </p:nvSpPr>
        <p:spPr>
          <a:xfrm>
            <a:off x="1733228" y="4228918"/>
            <a:ext cx="1050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Rod clevis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(SG)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3081D887-CF74-4FA3-91F7-345AB392DB6B}"/>
              </a:ext>
            </a:extLst>
          </p:cNvPr>
          <p:cNvSpPr txBox="1">
            <a:spLocks noChangeAspect="1"/>
          </p:cNvSpPr>
          <p:nvPr/>
        </p:nvSpPr>
        <p:spPr>
          <a:xfrm>
            <a:off x="2377166" y="4896725"/>
            <a:ext cx="1050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Rod eye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(SGS)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7980BD89-8745-4C4F-AB93-FF00B632E232}"/>
              </a:ext>
            </a:extLst>
          </p:cNvPr>
          <p:cNvSpPr txBox="1">
            <a:spLocks noChangeAspect="1"/>
          </p:cNvSpPr>
          <p:nvPr/>
        </p:nvSpPr>
        <p:spPr>
          <a:xfrm>
            <a:off x="2885356" y="5495328"/>
            <a:ext cx="1237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Self-aligning rod coupler (FK)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80159C30-DAC6-4991-94C4-FA83A50C29D8}"/>
              </a:ext>
            </a:extLst>
          </p:cNvPr>
          <p:cNvSpPr txBox="1">
            <a:spLocks noChangeAspect="1"/>
          </p:cNvSpPr>
          <p:nvPr/>
        </p:nvSpPr>
        <p:spPr>
          <a:xfrm>
            <a:off x="3749452" y="6017077"/>
            <a:ext cx="1367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Coupling piece (KSG)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F8F02A63-C2BF-417D-A341-D8E432495819}"/>
              </a:ext>
            </a:extLst>
          </p:cNvPr>
          <p:cNvSpPr txBox="1">
            <a:spLocks noChangeAspect="1"/>
          </p:cNvSpPr>
          <p:nvPr/>
        </p:nvSpPr>
        <p:spPr>
          <a:xfrm>
            <a:off x="6421158" y="4611776"/>
            <a:ext cx="1429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Mounting component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(SMBR-8-)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B559C929-E2CE-4658-92DC-9866E817BB98}"/>
              </a:ext>
            </a:extLst>
          </p:cNvPr>
          <p:cNvSpPr txBox="1">
            <a:spLocks noChangeAspect="1"/>
          </p:cNvSpPr>
          <p:nvPr/>
        </p:nvSpPr>
        <p:spPr>
          <a:xfrm>
            <a:off x="7097891" y="2129127"/>
            <a:ext cx="1260960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Clevis foot (LBN)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E3CCDC5D-072D-47F1-93EE-19D6AB660B71}"/>
              </a:ext>
            </a:extLst>
          </p:cNvPr>
          <p:cNvSpPr txBox="1">
            <a:spLocks noChangeAspect="1"/>
          </p:cNvSpPr>
          <p:nvPr/>
        </p:nvSpPr>
        <p:spPr>
          <a:xfrm>
            <a:off x="8003309" y="2647189"/>
            <a:ext cx="1866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Foot mounting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(HBN-S)</a:t>
            </a:r>
          </a:p>
        </p:txBody>
      </p:sp>
      <p:sp>
        <p:nvSpPr>
          <p:cNvPr id="59" name="Stern: 5 Zacken 58">
            <a:extLst>
              <a:ext uri="{FF2B5EF4-FFF2-40B4-BE49-F238E27FC236}">
                <a16:creationId xmlns:a16="http://schemas.microsoft.com/office/drawing/2014/main" id="{22040AEE-EA4C-4D93-8089-B068D23FED1B}"/>
              </a:ext>
            </a:extLst>
          </p:cNvPr>
          <p:cNvSpPr>
            <a:spLocks noChangeAspect="1"/>
          </p:cNvSpPr>
          <p:nvPr/>
        </p:nvSpPr>
        <p:spPr>
          <a:xfrm>
            <a:off x="6883707" y="2076390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60" name="Stern: 5 Zacken 59">
            <a:extLst>
              <a:ext uri="{FF2B5EF4-FFF2-40B4-BE49-F238E27FC236}">
                <a16:creationId xmlns:a16="http://schemas.microsoft.com/office/drawing/2014/main" id="{6402765C-F85A-4B90-B6C9-17E4BAE5B48D}"/>
              </a:ext>
            </a:extLst>
          </p:cNvPr>
          <p:cNvSpPr>
            <a:spLocks noChangeAspect="1"/>
          </p:cNvSpPr>
          <p:nvPr/>
        </p:nvSpPr>
        <p:spPr>
          <a:xfrm>
            <a:off x="7738243" y="2692122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08D15378-565E-4915-B100-D356972DE359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6523358" y="3402052"/>
            <a:ext cx="256841" cy="13439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BD343B06-671E-4CBB-A2DC-F990E45EAEC1}"/>
              </a:ext>
            </a:extLst>
          </p:cNvPr>
          <p:cNvCxnSpPr>
            <a:cxnSpLocks noChangeAspect="1"/>
          </p:cNvCxnSpPr>
          <p:nvPr/>
        </p:nvCxnSpPr>
        <p:spPr>
          <a:xfrm>
            <a:off x="5746314" y="2528517"/>
            <a:ext cx="1908000" cy="154091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F64BC155-5702-400B-BC8D-27B2AC1A9AB3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4373" y="2777772"/>
            <a:ext cx="543474" cy="369562"/>
          </a:xfrm>
          <a:prstGeom prst="rect">
            <a:avLst/>
          </a:prstGeom>
        </p:spPr>
      </p:pic>
      <p:sp>
        <p:nvSpPr>
          <p:cNvPr id="68" name="Textfeld 67">
            <a:extLst>
              <a:ext uri="{FF2B5EF4-FFF2-40B4-BE49-F238E27FC236}">
                <a16:creationId xmlns:a16="http://schemas.microsoft.com/office/drawing/2014/main" id="{742CCA24-2C71-41F8-AD0D-F3FD69E1F44D}"/>
              </a:ext>
            </a:extLst>
          </p:cNvPr>
          <p:cNvSpPr txBox="1">
            <a:spLocks noChangeAspect="1"/>
          </p:cNvSpPr>
          <p:nvPr/>
        </p:nvSpPr>
        <p:spPr>
          <a:xfrm>
            <a:off x="4401425" y="2241215"/>
            <a:ext cx="1260960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Tubing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e.g. PUN-H</a:t>
            </a:r>
          </a:p>
        </p:txBody>
      </p:sp>
      <p:sp>
        <p:nvSpPr>
          <p:cNvPr id="69" name="Stern: 5 Zacken 68">
            <a:extLst>
              <a:ext uri="{FF2B5EF4-FFF2-40B4-BE49-F238E27FC236}">
                <a16:creationId xmlns:a16="http://schemas.microsoft.com/office/drawing/2014/main" id="{7EB53B21-6456-4236-BBBA-DE1CFCFBA2C1}"/>
              </a:ext>
            </a:extLst>
          </p:cNvPr>
          <p:cNvSpPr>
            <a:spLocks noChangeAspect="1"/>
          </p:cNvSpPr>
          <p:nvPr/>
        </p:nvSpPr>
        <p:spPr>
          <a:xfrm>
            <a:off x="5201656" y="2376576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84B19480-4EFC-4B58-AC6D-CAA529AB4022}"/>
              </a:ext>
            </a:extLst>
          </p:cNvPr>
          <p:cNvSpPr txBox="1">
            <a:spLocks noChangeAspect="1"/>
          </p:cNvSpPr>
          <p:nvPr/>
        </p:nvSpPr>
        <p:spPr>
          <a:xfrm>
            <a:off x="2965919" y="2550626"/>
            <a:ext cx="1437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Fitting and one-way flow control valve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e.g. VFOE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ADC7F760-D812-4E00-A8F1-E40E7545F88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70196" y="3244779"/>
            <a:ext cx="315645" cy="371347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3412DE39-1CEF-440C-9CD8-BFFE24474551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3821" y="4905234"/>
            <a:ext cx="746059" cy="484939"/>
          </a:xfrm>
          <a:prstGeom prst="rect">
            <a:avLst/>
          </a:prstGeom>
        </p:spPr>
      </p:pic>
      <p:sp>
        <p:nvSpPr>
          <p:cNvPr id="71" name="Textfeld 70">
            <a:extLst>
              <a:ext uri="{FF2B5EF4-FFF2-40B4-BE49-F238E27FC236}">
                <a16:creationId xmlns:a16="http://schemas.microsoft.com/office/drawing/2014/main" id="{9138BBA9-6765-4F26-AFD4-F6E8A9754C01}"/>
              </a:ext>
            </a:extLst>
          </p:cNvPr>
          <p:cNvSpPr txBox="1">
            <a:spLocks noChangeAspect="1"/>
          </p:cNvSpPr>
          <p:nvPr/>
        </p:nvSpPr>
        <p:spPr>
          <a:xfrm>
            <a:off x="7905601" y="5186403"/>
            <a:ext cx="154618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Proximity switch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e.g. SDBT-MSX</a:t>
            </a: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CB3B9B11-1D02-445C-8FF9-E9D66353F618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5243" y="5523069"/>
            <a:ext cx="585467" cy="373235"/>
          </a:xfrm>
          <a:prstGeom prst="rect">
            <a:avLst/>
          </a:prstGeom>
        </p:spPr>
      </p:pic>
      <p:sp>
        <p:nvSpPr>
          <p:cNvPr id="72" name="Textfeld 71">
            <a:extLst>
              <a:ext uri="{FF2B5EF4-FFF2-40B4-BE49-F238E27FC236}">
                <a16:creationId xmlns:a16="http://schemas.microsoft.com/office/drawing/2014/main" id="{73C54842-D1ED-4D7E-87B5-FA28729B8801}"/>
              </a:ext>
            </a:extLst>
          </p:cNvPr>
          <p:cNvSpPr txBox="1">
            <a:spLocks noChangeAspect="1"/>
          </p:cNvSpPr>
          <p:nvPr/>
        </p:nvSpPr>
        <p:spPr>
          <a:xfrm>
            <a:off x="6942767" y="5732691"/>
            <a:ext cx="154618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Proximity switch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e.g. SMT-8M-A</a:t>
            </a:r>
          </a:p>
        </p:txBody>
      </p:sp>
      <p:sp>
        <p:nvSpPr>
          <p:cNvPr id="74" name="Stern: 5 Zacken 73">
            <a:extLst>
              <a:ext uri="{FF2B5EF4-FFF2-40B4-BE49-F238E27FC236}">
                <a16:creationId xmlns:a16="http://schemas.microsoft.com/office/drawing/2014/main" id="{89806C8D-7E28-467B-9A86-3A158D33A29E}"/>
              </a:ext>
            </a:extLst>
          </p:cNvPr>
          <p:cNvSpPr>
            <a:spLocks noChangeAspect="1"/>
          </p:cNvSpPr>
          <p:nvPr/>
        </p:nvSpPr>
        <p:spPr>
          <a:xfrm>
            <a:off x="3990516" y="3354738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79" name="Stern: 5 Zacken 78">
            <a:extLst>
              <a:ext uri="{FF2B5EF4-FFF2-40B4-BE49-F238E27FC236}">
                <a16:creationId xmlns:a16="http://schemas.microsoft.com/office/drawing/2014/main" id="{BACD618D-D55C-402D-9509-5E7D442C8026}"/>
              </a:ext>
            </a:extLst>
          </p:cNvPr>
          <p:cNvSpPr>
            <a:spLocks noChangeAspect="1"/>
          </p:cNvSpPr>
          <p:nvPr/>
        </p:nvSpPr>
        <p:spPr>
          <a:xfrm>
            <a:off x="8225095" y="4965456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80" name="Stern: 5 Zacken 79">
            <a:extLst>
              <a:ext uri="{FF2B5EF4-FFF2-40B4-BE49-F238E27FC236}">
                <a16:creationId xmlns:a16="http://schemas.microsoft.com/office/drawing/2014/main" id="{64C23752-4621-4111-90CE-81F410A7F3A8}"/>
              </a:ext>
            </a:extLst>
          </p:cNvPr>
          <p:cNvSpPr>
            <a:spLocks noChangeAspect="1"/>
          </p:cNvSpPr>
          <p:nvPr/>
        </p:nvSpPr>
        <p:spPr>
          <a:xfrm>
            <a:off x="6686372" y="5945133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85" name="Stern: 5 Zacken 84">
            <a:extLst>
              <a:ext uri="{FF2B5EF4-FFF2-40B4-BE49-F238E27FC236}">
                <a16:creationId xmlns:a16="http://schemas.microsoft.com/office/drawing/2014/main" id="{3F0217BE-E20C-4085-9F33-62017BF3D2B6}"/>
              </a:ext>
            </a:extLst>
          </p:cNvPr>
          <p:cNvSpPr>
            <a:spLocks noChangeAspect="1"/>
          </p:cNvSpPr>
          <p:nvPr/>
        </p:nvSpPr>
        <p:spPr>
          <a:xfrm>
            <a:off x="11439608" y="5681769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9D050DB2-B2A4-465B-8964-F5BE638A5641}"/>
              </a:ext>
            </a:extLst>
          </p:cNvPr>
          <p:cNvSpPr txBox="1"/>
          <p:nvPr/>
        </p:nvSpPr>
        <p:spPr>
          <a:xfrm>
            <a:off x="9350801" y="5945133"/>
            <a:ext cx="2444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Core Range products Quickly available worldwide</a:t>
            </a:r>
          </a:p>
        </p:txBody>
      </p:sp>
    </p:spTree>
    <p:extLst>
      <p:ext uri="{BB962C8B-B14F-4D97-AF65-F5344CB8AC3E}">
        <p14:creationId xmlns:p14="http://schemas.microsoft.com/office/powerpoint/2010/main" val="3657334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5CBF2-8CAA-FEA6-BC8A-436016B8D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182149-5FEE-46AB-9490-B3CD4011A729}" type="slidenum">
              <a:rPr lang="en-GB" smtClean="0"/>
              <a:pPr/>
              <a:t>29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E0F883-71DC-BBE3-7F9D-722DA99803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DSNU-S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From the Festo Core Range - quickly available worldwide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"/>
                <a:ea typeface="Wingdings"/>
                <a:cs typeface="Wingdings"/>
                <a:sym typeface="Wingdings" charset="2"/>
              </a:rPr>
              <a:t>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 Simply order on the Online Portal</a:t>
            </a:r>
          </a:p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CFF13F9-8EF2-603F-CAD3-CAC31B88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Engineering tools to ease your workload</a:t>
            </a:r>
          </a:p>
        </p:txBody>
      </p:sp>
      <p:sp>
        <p:nvSpPr>
          <p:cNvPr id="9" name="Stern: 5 Zacken 18">
            <a:extLst>
              <a:ext uri="{FF2B5EF4-FFF2-40B4-BE49-F238E27FC236}">
                <a16:creationId xmlns:a16="http://schemas.microsoft.com/office/drawing/2014/main" id="{6A3F3AA2-CD33-E4CB-856B-C937211AAF1E}"/>
              </a:ext>
            </a:extLst>
          </p:cNvPr>
          <p:cNvSpPr>
            <a:spLocks noChangeAspect="1"/>
          </p:cNvSpPr>
          <p:nvPr/>
        </p:nvSpPr>
        <p:spPr>
          <a:xfrm>
            <a:off x="1068330" y="1999062"/>
            <a:ext cx="271525" cy="271525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/>
              <a:ea typeface="+mn-ea"/>
              <a:cs typeface="+mn-cs"/>
            </a:endParaRPr>
          </a:p>
        </p:txBody>
      </p:sp>
      <p:sp>
        <p:nvSpPr>
          <p:cNvPr id="10" name="Rechteck 13">
            <a:extLst>
              <a:ext uri="{FF2B5EF4-FFF2-40B4-BE49-F238E27FC236}">
                <a16:creationId xmlns:a16="http://schemas.microsoft.com/office/drawing/2014/main" id="{31991ED8-6D0A-DE7F-4ABF-FCCBA67CB678}"/>
              </a:ext>
            </a:extLst>
          </p:cNvPr>
          <p:cNvSpPr/>
          <p:nvPr/>
        </p:nvSpPr>
        <p:spPr>
          <a:xfrm>
            <a:off x="4765218" y="3476929"/>
            <a:ext cx="182892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</a:rPr>
              <a:t>Quick access to CAD data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Calibri"/>
              </a:rPr>
              <a:t>@PARTdataManager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Calibri" panose="020F0502020204030204" pitchFamily="34" charset="0"/>
            </a:endParaRPr>
          </a:p>
        </p:txBody>
      </p:sp>
      <p:pic>
        <p:nvPicPr>
          <p:cNvPr id="11" name="Grafik 14">
            <a:hlinkClick r:id="rId2"/>
            <a:extLst>
              <a:ext uri="{FF2B5EF4-FFF2-40B4-BE49-F238E27FC236}">
                <a16:creationId xmlns:a16="http://schemas.microsoft.com/office/drawing/2014/main" id="{243018AE-5DF3-EC45-61AA-508E00957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578" y="4371475"/>
            <a:ext cx="1811174" cy="1464741"/>
          </a:xfrm>
          <a:prstGeom prst="rect">
            <a:avLst/>
          </a:prstGeom>
          <a:effectLst/>
        </p:spPr>
      </p:pic>
      <p:sp>
        <p:nvSpPr>
          <p:cNvPr id="12" name="Rechteck 15">
            <a:extLst>
              <a:ext uri="{FF2B5EF4-FFF2-40B4-BE49-F238E27FC236}">
                <a16:creationId xmlns:a16="http://schemas.microsoft.com/office/drawing/2014/main" id="{3BCFE990-5456-61C7-627F-57FEAFB79522}"/>
              </a:ext>
            </a:extLst>
          </p:cNvPr>
          <p:cNvSpPr/>
          <p:nvPr/>
        </p:nvSpPr>
        <p:spPr>
          <a:xfrm>
            <a:off x="6807996" y="3461541"/>
            <a:ext cx="20546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</a:rPr>
              <a:t>Easy to select accessories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</a:rPr>
              <a:t>@Festo Design Tool FDT</a:t>
            </a:r>
          </a:p>
        </p:txBody>
      </p:sp>
      <p:pic>
        <p:nvPicPr>
          <p:cNvPr id="13" name="Grafik 16">
            <a:hlinkClick r:id="rId4"/>
            <a:extLst>
              <a:ext uri="{FF2B5EF4-FFF2-40B4-BE49-F238E27FC236}">
                <a16:creationId xmlns:a16="http://schemas.microsoft.com/office/drawing/2014/main" id="{B24C2BB7-D2DA-3A7E-EC53-10B50B4B66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879" y="4365773"/>
            <a:ext cx="2054690" cy="1467636"/>
          </a:xfrm>
          <a:prstGeom prst="rect">
            <a:avLst/>
          </a:prstGeom>
          <a:effectLst/>
        </p:spPr>
      </p:pic>
      <p:sp>
        <p:nvSpPr>
          <p:cNvPr id="14" name="Rechteck 17">
            <a:extLst>
              <a:ext uri="{FF2B5EF4-FFF2-40B4-BE49-F238E27FC236}">
                <a16:creationId xmlns:a16="http://schemas.microsoft.com/office/drawing/2014/main" id="{AC1F2D52-3056-C5C0-92D6-AA0C4E270B1C}"/>
              </a:ext>
            </a:extLst>
          </p:cNvPr>
          <p:cNvSpPr/>
          <p:nvPr/>
        </p:nvSpPr>
        <p:spPr>
          <a:xfrm>
            <a:off x="8030352" y="5562056"/>
            <a:ext cx="1026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+mn-ea"/>
              </a:rPr>
              <a:t>PN 8155045</a:t>
            </a:r>
          </a:p>
        </p:txBody>
      </p:sp>
      <p:pic>
        <p:nvPicPr>
          <p:cNvPr id="15" name="Grafik 2">
            <a:hlinkClick r:id="rId6"/>
            <a:extLst>
              <a:ext uri="{FF2B5EF4-FFF2-40B4-BE49-F238E27FC236}">
                <a16:creationId xmlns:a16="http://schemas.microsoft.com/office/drawing/2014/main" id="{8D7DCA4C-B703-846A-F946-BFC8C1B6E9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1743"/>
          <a:stretch/>
        </p:blipFill>
        <p:spPr>
          <a:xfrm>
            <a:off x="9145118" y="4384235"/>
            <a:ext cx="2562020" cy="1500751"/>
          </a:xfrm>
          <a:prstGeom prst="rect">
            <a:avLst/>
          </a:prstGeom>
          <a:effectLst/>
        </p:spPr>
      </p:pic>
      <p:pic>
        <p:nvPicPr>
          <p:cNvPr id="16" name="Grafik 3">
            <a:hlinkClick r:id="rId8"/>
            <a:extLst>
              <a:ext uri="{FF2B5EF4-FFF2-40B4-BE49-F238E27FC236}">
                <a16:creationId xmlns:a16="http://schemas.microsoft.com/office/drawing/2014/main" id="{F145B871-2110-E3C7-D5DE-09868C7039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262" y="2986376"/>
            <a:ext cx="4451199" cy="2898610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sp>
        <p:nvSpPr>
          <p:cNvPr id="17" name="Rechteck 20">
            <a:extLst>
              <a:ext uri="{FF2B5EF4-FFF2-40B4-BE49-F238E27FC236}">
                <a16:creationId xmlns:a16="http://schemas.microsoft.com/office/drawing/2014/main" id="{3BC30680-B610-23F2-D710-FB6923F09ACB}"/>
              </a:ext>
            </a:extLst>
          </p:cNvPr>
          <p:cNvSpPr/>
          <p:nvPr/>
        </p:nvSpPr>
        <p:spPr>
          <a:xfrm>
            <a:off x="9076538" y="3438456"/>
            <a:ext cx="2494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</a:rPr>
              <a:t>Pneumatic simulation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/>
                <a:ea typeface="Times New Roman"/>
              </a:rPr>
              <a:t>Simulation of the complete pneumatic chain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14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Inhaltsplatzhalter 5">
            <a:extLst>
              <a:ext uri="{FF2B5EF4-FFF2-40B4-BE49-F238E27FC236}">
                <a16:creationId xmlns:a16="http://schemas.microsoft.com/office/drawing/2014/main" id="{B67B4013-D58D-412E-9B16-340313DDD2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9140068"/>
              </p:ext>
            </p:extLst>
          </p:nvPr>
        </p:nvGraphicFramePr>
        <p:xfrm>
          <a:off x="261558" y="2500312"/>
          <a:ext cx="11462720" cy="4073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836">
                  <a:extLst>
                    <a:ext uri="{9D8B030D-6E8A-4147-A177-3AD203B41FA5}">
                      <a16:colId xmlns:a16="http://schemas.microsoft.com/office/drawing/2014/main" val="1630169680"/>
                    </a:ext>
                  </a:extLst>
                </a:gridCol>
                <a:gridCol w="2446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6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62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447">
                <a:tc gridSpan="2"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Nominal size</a:t>
                      </a:r>
                    </a:p>
                  </a:txBody>
                  <a:tcPr marL="89726" marR="89726" marT="44863" marB="4486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Strokes</a:t>
                      </a:r>
                    </a:p>
                  </a:txBody>
                  <a:tcPr marL="89726" marR="89726" marT="44863" marB="4486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Cushioning</a:t>
                      </a:r>
                    </a:p>
                  </a:txBody>
                  <a:tcPr marL="89726" marR="89726" marT="44863" marB="4486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Magnet</a:t>
                      </a:r>
                    </a:p>
                  </a:txBody>
                  <a:tcPr marL="89726" marR="89726" marT="44863" marB="4486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Variants</a:t>
                      </a:r>
                    </a:p>
                  </a:txBody>
                  <a:tcPr marL="89726" marR="89726" marT="44863" marB="4486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269">
                <a:tc rowSpan="2"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Stays the same</a:t>
                      </a:r>
                    </a:p>
                  </a:txBody>
                  <a:tcPr marL="89726" marR="89726" marT="44863" marB="44863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DSNU </a:t>
                      </a:r>
                      <a:r>
                        <a:rPr lang="en-GB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(ISO)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	</a:t>
                      </a:r>
                    </a:p>
                    <a:p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Ø 12…40</a:t>
                      </a:r>
                    </a:p>
                  </a:txBody>
                  <a:tcPr marL="89726" marR="89726" marT="44863" marB="4486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10…320 mm</a:t>
                      </a:r>
                    </a:p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(standard strokes)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</a:p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PPS from Ø 16</a:t>
                      </a:r>
                    </a:p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PPV from Ø 16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Standard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None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138">
                <a:tc vMerge="1">
                  <a:txBody>
                    <a:bodyPr/>
                    <a:lstStyle/>
                    <a:p>
                      <a:pPr marL="0" indent="0">
                        <a:tabLst>
                          <a:tab pos="714375" algn="l"/>
                          <a:tab pos="895350" algn="l"/>
                        </a:tabLst>
                      </a:pPr>
                      <a:endParaRPr lang="en-GB" sz="18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tabLst>
                          <a:tab pos="714375" algn="l"/>
                          <a:tab pos="89535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DSNU </a:t>
                      </a:r>
                      <a:r>
                        <a:rPr lang="en-GB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(ISO)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lang="en-GB" sz="16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indent="0">
                        <a:tabLst>
                          <a:tab pos="714375" algn="l"/>
                          <a:tab pos="895350" algn="l"/>
                        </a:tabLst>
                      </a:pPr>
                      <a:r>
                        <a:rPr lang="en-GB" sz="1600" b="1" baseline="0" dirty="0">
                          <a:solidFill>
                            <a:schemeClr val="tx1"/>
                          </a:solidFill>
                        </a:rPr>
                        <a:t>ESNU </a:t>
                      </a:r>
                      <a:r>
                        <a:rPr lang="en-GB" sz="1600" b="1" baseline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(ISO)</a:t>
                      </a:r>
                      <a:r>
                        <a:rPr lang="en-GB" sz="1600" b="1" baseline="0" dirty="0">
                          <a:solidFill>
                            <a:schemeClr val="tx1"/>
                          </a:solidFill>
                        </a:rPr>
                        <a:t>	</a:t>
                      </a:r>
                    </a:p>
                  </a:txBody>
                  <a:tcPr marL="89726" marR="89726" marT="44863" marB="4486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Ø 8…63</a:t>
                      </a:r>
                    </a:p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Production goods and goods for resale Ø 8/10/50/63</a:t>
                      </a:r>
                    </a:p>
                  </a:txBody>
                  <a:tcPr marL="89726" marR="89726" marT="44863" marB="4486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1…500 mm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(longer on request)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</a:p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PPS from Ø 16</a:t>
                      </a:r>
                    </a:p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PPV from Ø 12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Standard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X-strokes</a:t>
                      </a:r>
                    </a:p>
                    <a:p>
                      <a:endParaRPr lang="en-GB" sz="9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Modular kit</a:t>
                      </a: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(S2, S6, Q, R3, ATEX, etc.)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8114">
                <a:tc rowSpan="2"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New</a:t>
                      </a:r>
                    </a:p>
                  </a:txBody>
                  <a:tcPr marL="89726" marR="89726" marT="44863" marB="44863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DSNU-S-...</a:t>
                      </a:r>
                    </a:p>
                    <a:p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Ø 8/12/16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Ø 20/25</a:t>
                      </a:r>
                      <a:endParaRPr lang="en-GB" sz="9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9726" marR="89726" marT="44863" marB="4486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10…200 mm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(standard strokes)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</a:p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PPS from Ø 16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Standard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None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58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726" marR="89726" marT="44863" marB="44863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DSNU-S-...	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89726" marR="89726" marT="44863" marB="4486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Ø 8…25</a:t>
                      </a:r>
                    </a:p>
                  </a:txBody>
                  <a:tcPr marL="89726" marR="89726" marT="44863" marB="4486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1…200 mm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</a:p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+mn-lt"/>
                        </a:rPr>
                        <a:t>PPS from Ø 16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Standard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X-strokes</a:t>
                      </a:r>
                    </a:p>
                  </a:txBody>
                  <a:tcPr marL="89726" marR="89726" marT="44863" marB="44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713105"/>
                  </a:ext>
                </a:extLst>
              </a:tr>
            </a:tbl>
          </a:graphicData>
        </a:graphic>
      </p:graphicFrame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D656AC13-B748-4C4B-8992-C5C71F69E1F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81357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D656AC13-B748-4C4B-8992-C5C71F69E1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96F91A13-6204-4731-AECA-6DCBD46FC5C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defRPr/>
            </a:pPr>
            <a:endParaRPr kumimoji="0" lang="en-GB" sz="2100" b="1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aPlusLF" panose="02000503060000020004" pitchFamily="2" charset="0"/>
              <a:sym typeface="MetaPlusLF" panose="02000503060000020004" pitchFamily="2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85F1CF2-D7C7-4E63-800A-1BF008D65C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DSNU 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(ISO)</a:t>
            </a:r>
            <a:r>
              <a:rPr lang="en-GB" dirty="0"/>
              <a:t>, ESNU 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(ISO)</a:t>
            </a:r>
            <a:r>
              <a:rPr lang="en-GB" dirty="0"/>
              <a:t>,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GB" dirty="0"/>
              <a:t>DSNU-S-...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D62E9BE-D0CB-460F-8777-52683ADC4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/>
            <a:fld id="{EA182149-5FEE-46AB-9490-B3CD4011A729}" type="slidenum">
              <a:rPr lang="en-GB" noProof="0" smtClean="0"/>
              <a:pPr lvl="0"/>
              <a:t>30</a:t>
            </a:fld>
            <a:endParaRPr lang="en-GB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5F4C8F0-4E04-4C2B-A885-ADD02F949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27566671-C7D2-402E-A844-10914747874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131" y="2976956"/>
            <a:ext cx="1008924" cy="60150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E6A3825-361E-4E33-ACDA-1622C570A71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6025" y="4924462"/>
            <a:ext cx="613030" cy="37385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F9F3139-1512-4590-8CB3-12C85D1A0FA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066" y="5241540"/>
            <a:ext cx="789989" cy="48558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8B87A65-64DA-4ACD-B6F1-5F97AC0EB05F}"/>
              </a:ext>
            </a:extLst>
          </p:cNvPr>
          <p:cNvSpPr txBox="1"/>
          <p:nvPr/>
        </p:nvSpPr>
        <p:spPr>
          <a:xfrm>
            <a:off x="2106479" y="4827779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  <a:latin typeface="Wingdings"/>
                <a:ea typeface="Wingdings"/>
                <a:cs typeface="Wingdings"/>
                <a:sym typeface="Wingdings" charset="2"/>
              </a:rPr>
              <a:t></a:t>
            </a:r>
            <a:endParaRPr lang="en-GB" sz="320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A8E9AE6-A8FD-4AAC-B4FE-A1230DF39CF6}"/>
              </a:ext>
            </a:extLst>
          </p:cNvPr>
          <p:cNvSpPr txBox="1"/>
          <p:nvPr/>
        </p:nvSpPr>
        <p:spPr>
          <a:xfrm>
            <a:off x="1935874" y="2877632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  <a:latin typeface="Wingdings"/>
                <a:ea typeface="Wingdings"/>
                <a:cs typeface="Wingdings"/>
                <a:sym typeface="Wingdings" charset="2"/>
              </a:rPr>
              <a:t></a:t>
            </a:r>
            <a:endParaRPr lang="en-GB" sz="3200" dirty="0">
              <a:solidFill>
                <a:schemeClr val="accent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2454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E0552DB0-5E64-4400-9EC2-8BED16E45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182149-5FEE-46AB-9490-B3CD4011A729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taPlusLF" panose="02000503060000020004" pitchFamily="2" charset="-70"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taPlusLF" panose="02000503060000020004" pitchFamily="2" charset="-70"/>
              <a:ea typeface="+mn-ea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dirty="0"/>
              <a:t>Navigator</a:t>
            </a:r>
            <a:br>
              <a:rPr lang="en-GB" dirty="0"/>
            </a:br>
            <a:endParaRPr lang="en-GB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9F6143B-9592-4F9C-8523-DD0195052370}"/>
              </a:ext>
            </a:extLst>
          </p:cNvPr>
          <p:cNvSpPr txBox="1"/>
          <p:nvPr/>
        </p:nvSpPr>
        <p:spPr>
          <a:xfrm>
            <a:off x="252414" y="2033556"/>
            <a:ext cx="2565361" cy="2959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DSNU dimensions</a:t>
            </a:r>
            <a:endParaRPr lang="en-GB" sz="1600" dirty="0">
              <a:solidFill>
                <a:srgbClr val="717E86"/>
              </a:solidFill>
              <a:latin typeface="+mn-lt"/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DSNU-S dimensions</a:t>
            </a:r>
            <a:endParaRPr lang="en-GB" sz="1600" dirty="0">
              <a:latin typeface="+mn-lt"/>
              <a:hlinkClick r:id="rId5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DSNU features</a:t>
            </a:r>
            <a:endParaRPr lang="en-GB" sz="1600" dirty="0">
              <a:latin typeface="+mn-lt"/>
              <a:hlinkClick r:id="rId5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DSNU-S features</a:t>
            </a:r>
            <a:endParaRPr lang="en-GB" sz="1600" dirty="0">
              <a:solidFill>
                <a:srgbClr val="717E86"/>
              </a:solidFill>
              <a:latin typeface="+mn-lt"/>
              <a:hlinkClick r:id="rId5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DSNU-S motivation</a:t>
            </a:r>
            <a:endParaRPr lang="en-GB" sz="1600" dirty="0">
              <a:latin typeface="+mn-lt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DSNU-S Interfaces</a:t>
            </a:r>
            <a:endParaRPr lang="en-GB" sz="1600" dirty="0">
              <a:latin typeface="+mn-lt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DSNU-S Sustainability</a:t>
            </a:r>
            <a:endParaRPr lang="en-GB" sz="1600" dirty="0">
              <a:latin typeface="+mn-lt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DSNU-S Application</a:t>
            </a:r>
            <a:endParaRPr lang="en-GB" sz="1600" dirty="0">
              <a:latin typeface="+mn-lt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B78BB9E0-23FE-454E-A153-5906CDCBF2F5}"/>
              </a:ext>
            </a:extLst>
          </p:cNvPr>
          <p:cNvSpPr txBox="1"/>
          <p:nvPr/>
        </p:nvSpPr>
        <p:spPr>
          <a:xfrm>
            <a:off x="2817775" y="2033557"/>
            <a:ext cx="2606865" cy="2210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Accessories</a:t>
            </a:r>
            <a:endParaRPr lang="en-GB" sz="1600" dirty="0">
              <a:latin typeface="+mn-lt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Features</a:t>
            </a:r>
            <a:endParaRPr lang="en-GB" sz="1600" dirty="0">
              <a:latin typeface="+mn-lt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Forces</a:t>
            </a:r>
            <a:endParaRPr lang="en-GB" sz="1600" dirty="0">
              <a:latin typeface="+mn-lt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Overview</a:t>
            </a:r>
            <a:endParaRPr lang="en-GB" sz="1600" dirty="0">
              <a:latin typeface="+mn-lt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+mn-lt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PPS </a:t>
            </a:r>
            <a:r>
              <a:rPr lang="en-GB" sz="1600" dirty="0">
                <a:latin typeface="+mn-lt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cushioning </a:t>
            </a:r>
            <a:endParaRPr lang="en-GB" sz="1600" dirty="0">
              <a:latin typeface="+mn-lt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GB" sz="1600" dirty="0">
                <a:latin typeface="+mn-lt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Technical data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78408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786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1&quot;&gt;&lt;elem m_fUsage=&quot;1.89999999999999991118E+00&quot;&gt;&lt;m_msothmcolidx val=&quot;0&quot;/&gt;&lt;m_rgb r=&quot;FA&quot; g=&quot;FA&quot; b=&quot;00&quot;/&gt;&lt;m_nBrightness endver=&quot;26206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ontactperson&quot;,&quot;Department&quot;) &amp; &quot;\&quot; &amp; MasterProperty(&quot;Contactperson&quot;,&quot;Displayname&quot;)]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&quot;PresentationTitle&quot;)]]&#1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DocumentCreatedDate&quot;)=&quot;&quot;,&quot;&quot;,Translate(&quot;Doc.PPT.Created&quot;) &amp; &quot; &quot; &amp; MasterProperty(&quot;CustomField&quot;, &quot;DocumentCreatedDate&quot;))]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DocumentModifiedDate&quot;)=&quot;&quot;,&quot;&quot;,Translate(&quot;Doc.PPT.Modified&quot;) &amp; &quot; &quot; &amp; MasterProperty(&quot;CustomField&quot;, &quot;DocumentModifiedDate&quot;))]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Status&quot;)=&quot;&quot;,&quot;&quot;,Translate(&quot;Doc.PPT.Status&quot;) &amp; &quot; &quot; &amp; MasterProperty(&quot;CustomField&quot;, &quot;Status&quot;))]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CustomField&quot;, &quot;Classification&quot;)=&quot;&quot;,&quot;&quot;,Translate(&quot;Doc.PPT.Classification&quot;) &amp; &quot; &quot; &amp; MasterProperty(&quot;CustomField&quot;, &quot;Classification&quot;))]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m_BQDimuMnqs5goJOiu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gwjSsXU4iNFWEmbpx_D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rl3743sRz2GjycWTAl1m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Yy0rk1AR96OA6BdOi1dU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oYADT3frJTWO8hWyae8A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gQAb14ASWW9dfZSa6dBc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Xa_C0UdpDaxg8T_Bx9E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tfBmq1ELT63rJdWHHc4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gwjSsXU4iNFWEmbpx_D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nbwdjP2TAS4YiTAJbL8Q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xS5xy..A28pZInE4Xbu6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4s_eoBVSsKjmRtodKJSx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c63KBpRXCjNx07hGXfK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c63KBpRXCjNx07hGXfK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EgqMtfRRruSaEBnsGoh5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16WXR.8S6KgNmgLC13KZ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UnbYEDySWye.Au_UyOlz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UnbYEDySWye.Au_UyOlz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L4lVLxWTjWrN33ByQ8J_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ATWORKSHAPETHEMENAME" val="Festo 4x3.thmx"/>
  <p:tag name="OFFICATWORKEXPRESSIONTAG" val="[[MasterProperty(&quot;CustomField&quot;,&quot;PresentationTitle&quot;)]]"/>
</p:tagLst>
</file>

<file path=ppt/theme/theme1.xml><?xml version="1.0" encoding="utf-8"?>
<a:theme xmlns:a="http://schemas.openxmlformats.org/drawingml/2006/main" name="Default Theme">
  <a:themeElements>
    <a:clrScheme name="Festo Colors CC-D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17E86"/>
      </a:accent1>
      <a:accent2>
        <a:srgbClr val="B6C0C6"/>
      </a:accent2>
      <a:accent3>
        <a:srgbClr val="D9DEE1"/>
      </a:accent3>
      <a:accent4>
        <a:srgbClr val="0091DC"/>
      </a:accent4>
      <a:accent5>
        <a:srgbClr val="73C4EF"/>
      </a:accent5>
      <a:accent6>
        <a:srgbClr val="C9E6FA"/>
      </a:accent6>
      <a:hlink>
        <a:srgbClr val="000000"/>
      </a:hlink>
      <a:folHlink>
        <a:srgbClr val="717E86"/>
      </a:folHlink>
    </a:clrScheme>
    <a:fontScheme name="MetaPlusLF">
      <a:majorFont>
        <a:latin typeface="MetaPlusLF"/>
        <a:ea typeface=""/>
        <a:cs typeface=""/>
      </a:majorFont>
      <a:minorFont>
        <a:latin typeface="MetaPlusLF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" id="{01C6C0E4-6C8C-4229-9298-8AD21774339E}" vid="{2A8CE9D1-FAFA-49E6-816F-A614F6E1527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ABC8539098A840AD1A3681321557C4" ma:contentTypeVersion="2" ma:contentTypeDescription="Create a new document." ma:contentTypeScope="" ma:versionID="884c264a6d4223974688768f4a05dc8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de1542b09301000a4c2a8c38c41d0e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60D3BD-03A5-43CD-8A5A-F36B1778FA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E04A35D-A312-4099-BF76-5E21A51C52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5FEBB2-6BDE-4B90-9ADC-3388D8DFDC81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2502</Words>
  <Application>Microsoft Office PowerPoint</Application>
  <PresentationFormat>Custom</PresentationFormat>
  <Paragraphs>1002</Paragraphs>
  <Slides>31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Calibri</vt:lpstr>
      <vt:lpstr>Arial</vt:lpstr>
      <vt:lpstr>Symbol</vt:lpstr>
      <vt:lpstr>MetaPlusLF</vt:lpstr>
      <vt:lpstr>Wingdings</vt:lpstr>
      <vt:lpstr>Default Theme</vt:lpstr>
      <vt:lpstr>think-cell Folie</vt:lpstr>
      <vt:lpstr>PowerPoint Presentation</vt:lpstr>
      <vt:lpstr>Slim and self-adjusting</vt:lpstr>
      <vt:lpstr>Slim and self-adjusting</vt:lpstr>
      <vt:lpstr>Slim and self-adjusting</vt:lpstr>
      <vt:lpstr>Pneumatic round cylinder</vt:lpstr>
      <vt:lpstr>DSNU, ESNU ISO variants – Product relaunch</vt:lpstr>
      <vt:lpstr>New possibilities of the space-saving DSNU-S</vt:lpstr>
      <vt:lpstr>PowerPoint Presentation</vt:lpstr>
      <vt:lpstr>Topics</vt:lpstr>
      <vt:lpstr>Features</vt:lpstr>
      <vt:lpstr>Dimensions</vt:lpstr>
      <vt:lpstr>Applications</vt:lpstr>
      <vt:lpstr>Motivation</vt:lpstr>
      <vt:lpstr>Features</vt:lpstr>
      <vt:lpstr>The new way of saving space with the DSNU-S</vt:lpstr>
      <vt:lpstr>Application example for parallel mounting</vt:lpstr>
      <vt:lpstr>Pneumatic round cylinder for durable and compact machine design</vt:lpstr>
      <vt:lpstr>An interface for every eventuality</vt:lpstr>
      <vt:lpstr>DSNU, ESNU ISO types</vt:lpstr>
      <vt:lpstr>Sustainable development</vt:lpstr>
      <vt:lpstr>Dimensions</vt:lpstr>
      <vt:lpstr>Forces</vt:lpstr>
      <vt:lpstr>Forces</vt:lpstr>
      <vt:lpstr>Technical data</vt:lpstr>
      <vt:lpstr>Features</vt:lpstr>
      <vt:lpstr>Simply better with self-adjusting cushioning PPS</vt:lpstr>
      <vt:lpstr>Accessories</vt:lpstr>
      <vt:lpstr>Wide selection of accessories in the Core Range</vt:lpstr>
      <vt:lpstr>Engineering tools to ease your workload</vt:lpstr>
      <vt:lpstr>Overview</vt:lpstr>
      <vt:lpstr>Navigator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2018-03-28T12:43:37Z</dcterms:created>
  <dcterms:modified xsi:type="dcterms:W3CDTF">2023-06-14T11:08:09Z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MS Store">
    <vt:lpwstr>true</vt:lpwstr>
  </property>
  <property fmtid="{D5CDD505-2E9C-101B-9397-08002B2CF9AE}" pid="3" name="ContentTypeId">
    <vt:lpwstr>0x010100ECABC8539098A840AD1A3681321557C4</vt:lpwstr>
  </property>
  <property fmtid="{D5CDD505-2E9C-101B-9397-08002B2CF9AE}" pid="4" name="Author">
    <vt:lpwstr> </vt:lpwstr>
  </property>
  <property fmtid="{D5CDD505-2E9C-101B-9397-08002B2CF9AE}" pid="5" name="FooterTitle">
    <vt:lpwstr/>
  </property>
  <property fmtid="{D5CDD505-2E9C-101B-9397-08002B2CF9AE}" pid="6" name="FooterLanguage">
    <vt:lpwstr>en</vt:lpwstr>
  </property>
  <property fmtid="{D5CDD505-2E9C-101B-9397-08002B2CF9AE}" pid="7" name="Created">
    <vt:lpwstr/>
  </property>
  <property fmtid="{D5CDD505-2E9C-101B-9397-08002B2CF9AE}" pid="8" name="Modified">
    <vt:lpwstr/>
  </property>
  <property fmtid="{D5CDD505-2E9C-101B-9397-08002B2CF9AE}" pid="9" name="Status">
    <vt:lpwstr>0</vt:lpwstr>
  </property>
  <property fmtid="{D5CDD505-2E9C-101B-9397-08002B2CF9AE}" pid="10" name="Security">
    <vt:lpwstr>0</vt:lpwstr>
  </property>
  <property fmtid="{D5CDD505-2E9C-101B-9397-08002B2CF9AE}" pid="11" name="MSIP_Label_9c86c25f-31f1-46f7-b4f9-3c53b1ed0b07_Enabled">
    <vt:lpwstr>true</vt:lpwstr>
  </property>
  <property fmtid="{D5CDD505-2E9C-101B-9397-08002B2CF9AE}" pid="12" name="MSIP_Label_9c86c25f-31f1-46f7-b4f9-3c53b1ed0b07_SetDate">
    <vt:lpwstr>2023-06-13T11:24:17Z</vt:lpwstr>
  </property>
  <property fmtid="{D5CDD505-2E9C-101B-9397-08002B2CF9AE}" pid="13" name="MSIP_Label_9c86c25f-31f1-46f7-b4f9-3c53b1ed0b07_Method">
    <vt:lpwstr>Standard</vt:lpwstr>
  </property>
  <property fmtid="{D5CDD505-2E9C-101B-9397-08002B2CF9AE}" pid="14" name="MSIP_Label_9c86c25f-31f1-46f7-b4f9-3c53b1ed0b07_Name">
    <vt:lpwstr>Internal</vt:lpwstr>
  </property>
  <property fmtid="{D5CDD505-2E9C-101B-9397-08002B2CF9AE}" pid="15" name="MSIP_Label_9c86c25f-31f1-46f7-b4f9-3c53b1ed0b07_SiteId">
    <vt:lpwstr>a1ae89fb-21b9-40bf-9d82-a10ae85a2407</vt:lpwstr>
  </property>
  <property fmtid="{D5CDD505-2E9C-101B-9397-08002B2CF9AE}" pid="16" name="MSIP_Label_9c86c25f-31f1-46f7-b4f9-3c53b1ed0b07_ActionId">
    <vt:lpwstr>96cfa49a-669f-4186-98e2-db508ed05057</vt:lpwstr>
  </property>
  <property fmtid="{D5CDD505-2E9C-101B-9397-08002B2CF9AE}" pid="17" name="MSIP_Label_9c86c25f-31f1-46f7-b4f9-3c53b1ed0b07_ContentBits">
    <vt:lpwstr>0</vt:lpwstr>
  </property>
</Properties>
</file>