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</p:sldMasterIdLst>
  <p:notesMasterIdLst>
    <p:notesMasterId r:id="rId14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14" autoAdjust="0"/>
    <p:restoredTop sz="94660"/>
  </p:normalViewPr>
  <p:slideViewPr>
    <p:cSldViewPr>
      <p:cViewPr>
        <p:scale>
          <a:sx n="100" d="100"/>
          <a:sy n="100" d="100"/>
        </p:scale>
        <p:origin x="1512" y="768"/>
      </p:cViewPr>
      <p:guideLst>
        <p:guide orient="horz" pos="134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17A43-AE3C-4A83-B013-0B97326D9836}" type="datetimeFigureOut">
              <a:rPr lang="en-GB" smtClean="0"/>
              <a:pPr/>
              <a:t>24/09/2019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D5F63-9B71-4766-B068-9DA2B85A4E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37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D5F63-9B71-4766-B068-9DA2B85A4E85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25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7088" y="2070828"/>
            <a:ext cx="11679023" cy="3307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57236" y="6485402"/>
            <a:ext cx="11679423" cy="143826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019"/>
            </a:lvl1pPr>
          </a:lstStyle>
          <a:p>
            <a:pPr lvl="0"/>
            <a:r>
              <a:rPr lang="de-DE" sz="1019" dirty="0"/>
              <a:t>Source</a:t>
            </a:r>
            <a:endParaRPr lang="de-DE" dirty="0"/>
          </a:p>
        </p:txBody>
      </p:sp>
      <p:sp>
        <p:nvSpPr>
          <p:cNvPr id="9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FB4B6-090C-40A5-87F1-B80C32B4C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815" y="1595924"/>
            <a:ext cx="11677758" cy="36321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80000"/>
              </a:lnSpc>
              <a:spcBef>
                <a:spcPts val="0"/>
              </a:spcBef>
              <a:defRPr lang="en-GB" baseline="0"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2140"/>
              </a:lnSpc>
              <a:spcBef>
                <a:spcPct val="20000"/>
              </a:spcBef>
              <a:buFont typeface="MetaPlusLF" pitchFamily="2" charset="0"/>
              <a:buNone/>
            </a:pPr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33166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0A00CC-4E48-48D3-8217-A8248E94C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88D6C5FE-E0CA-4C22-91F5-C685139960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7088" y="2070828"/>
            <a:ext cx="11679023" cy="3307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2BEA4E-8BA6-45AD-BBCD-02E95215F5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7237" y="2548090"/>
            <a:ext cx="11677529" cy="4052674"/>
          </a:xfrm>
        </p:spPr>
        <p:txBody>
          <a:bodyPr lIns="0" tIns="0" rIns="0" bIns="0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11386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and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56816" y="6487675"/>
            <a:ext cx="11679844" cy="143826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019"/>
            </a:lvl1pPr>
          </a:lstStyle>
          <a:p>
            <a:pPr lvl="0"/>
            <a:r>
              <a:rPr lang="de-DE" sz="1019" dirty="0"/>
              <a:t>Source</a:t>
            </a:r>
            <a:endParaRPr lang="de-DE" dirty="0"/>
          </a:p>
        </p:txBody>
      </p:sp>
      <p:sp>
        <p:nvSpPr>
          <p:cNvPr id="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767BA6-9D8F-4952-8B06-E99F049E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6E1DC-81FE-420E-8643-CF372DBFFE3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56815" y="2548090"/>
            <a:ext cx="11677758" cy="38889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91447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7088" y="2548090"/>
            <a:ext cx="5708637" cy="40526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3438" indent="-183438">
              <a:lnSpc>
                <a:spcPct val="11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631"/>
            </a:lvl1pPr>
            <a:lvl2pPr>
              <a:lnSpc>
                <a:spcPct val="110000"/>
              </a:lnSpc>
              <a:spcBef>
                <a:spcPts val="510"/>
              </a:spcBef>
              <a:defRPr sz="1631"/>
            </a:lvl2pPr>
            <a:lvl3pPr>
              <a:lnSpc>
                <a:spcPct val="110000"/>
              </a:lnSpc>
              <a:spcBef>
                <a:spcPts val="510"/>
              </a:spcBef>
              <a:defRPr sz="1631"/>
            </a:lvl3pPr>
            <a:lvl4pPr>
              <a:lnSpc>
                <a:spcPct val="110000"/>
              </a:lnSpc>
              <a:spcBef>
                <a:spcPts val="510"/>
              </a:spcBef>
              <a:defRPr sz="1631"/>
            </a:lvl4pPr>
            <a:lvl5pPr>
              <a:lnSpc>
                <a:spcPct val="110000"/>
              </a:lnSpc>
              <a:spcBef>
                <a:spcPts val="510"/>
              </a:spcBef>
              <a:defRPr sz="1631"/>
            </a:lvl5pPr>
            <a:lvl6pPr>
              <a:defRPr sz="1631"/>
            </a:lvl6pPr>
            <a:lvl7pPr>
              <a:defRPr sz="1631"/>
            </a:lvl7pPr>
            <a:lvl8pPr>
              <a:defRPr sz="1631"/>
            </a:lvl8pPr>
            <a:lvl9pPr>
              <a:defRPr sz="163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6225936" y="2548090"/>
            <a:ext cx="5708637" cy="4052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5B999-B07E-43FD-86F3-C1A00B05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050645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7088" y="2548090"/>
            <a:ext cx="5708637" cy="4052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6224510" y="2548091"/>
            <a:ext cx="5708637" cy="40526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7087" y="2070828"/>
            <a:ext cx="5708637" cy="330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 baseline="0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6225936" y="2070828"/>
            <a:ext cx="5708637" cy="330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1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E4E21-F076-4F99-90AF-DDC43EF1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43441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7088" y="2549809"/>
            <a:ext cx="3771516" cy="405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4211771" y="2549810"/>
            <a:ext cx="3771516" cy="405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Inhaltsplatzhalter 3"/>
          <p:cNvSpPr>
            <a:spLocks noGrp="1"/>
          </p:cNvSpPr>
          <p:nvPr>
            <p:ph sz="half" idx="15"/>
          </p:nvPr>
        </p:nvSpPr>
        <p:spPr>
          <a:xfrm>
            <a:off x="8163057" y="2549810"/>
            <a:ext cx="3771516" cy="405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7087" y="2070828"/>
            <a:ext cx="3771516" cy="3322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4211771" y="2070828"/>
            <a:ext cx="3771516" cy="3322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7" hasCustomPrompt="1"/>
          </p:nvPr>
        </p:nvSpPr>
        <p:spPr>
          <a:xfrm>
            <a:off x="8163057" y="2070828"/>
            <a:ext cx="3771516" cy="3322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5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1195E-502B-4BC1-B0F4-D11228DF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7806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dia Placeholder 10"/>
          <p:cNvSpPr>
            <a:spLocks noGrp="1"/>
          </p:cNvSpPr>
          <p:nvPr>
            <p:ph type="media" sz="quarter" idx="13"/>
          </p:nvPr>
        </p:nvSpPr>
        <p:spPr>
          <a:xfrm>
            <a:off x="257087" y="2070828"/>
            <a:ext cx="11679023" cy="45314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lvl="0" indent="0">
              <a:buNone/>
            </a:pPr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A485D-7F74-4A53-A82F-898502BA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46018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F7B03-3E7E-4038-88CA-385446BC8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93491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02441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/>
          <p:cNvCxnSpPr/>
          <p:nvPr/>
        </p:nvCxnSpPr>
        <p:spPr>
          <a:xfrm>
            <a:off x="0" y="1595185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/>
        </p:nvCxnSpPr>
        <p:spPr>
          <a:xfrm>
            <a:off x="255890" y="2"/>
            <a:ext cx="0" cy="685800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>
            <a:off x="0" y="2071051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0" y="2548089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0" y="6600741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>
            <a:off x="11936110" y="2"/>
            <a:ext cx="0" cy="685800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F6A2680-4166-429E-9EDF-EE866C64DD04}"/>
              </a:ext>
            </a:extLst>
          </p:cNvPr>
          <p:cNvCxnSpPr/>
          <p:nvPr/>
        </p:nvCxnSpPr>
        <p:spPr>
          <a:xfrm>
            <a:off x="0" y="1357697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25069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6000" y="1746000"/>
            <a:ext cx="11515200" cy="360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36000" y="2246400"/>
            <a:ext cx="1151520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GB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B327F-BCDD-4C99-BAA2-9881A1D7A0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24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ACECD-3197-4D11-9DA3-5D42A9BD98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854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1F925-D698-40BE-AEA3-88E4BC3373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41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3" y="1744663"/>
            <a:ext cx="11516784" cy="36036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4434" y="2247901"/>
            <a:ext cx="5655733" cy="43719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3367" y="2247901"/>
            <a:ext cx="5657851" cy="43719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779251" y="6729414"/>
            <a:ext cx="167216" cy="90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143C7-D954-41F6-A8B4-5449A54769D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16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.xml"/><Relationship Id="rId20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erade Verbindung 7"/>
          <p:cNvCxnSpPr/>
          <p:nvPr/>
        </p:nvCxnSpPr>
        <p:spPr>
          <a:xfrm flipV="1">
            <a:off x="255777" y="6655184"/>
            <a:ext cx="11680334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7"/>
          <p:cNvCxnSpPr/>
          <p:nvPr/>
        </p:nvCxnSpPr>
        <p:spPr>
          <a:xfrm flipV="1">
            <a:off x="255181" y="1300865"/>
            <a:ext cx="1168093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6" name="FESTO_NAME"/>
          <p:cNvSpPr txBox="1"/>
          <p:nvPr>
            <p:custDataLst>
              <p:tags r:id="rId16"/>
            </p:custDataLst>
          </p:nvPr>
        </p:nvSpPr>
        <p:spPr>
          <a:xfrm>
            <a:off x="256815" y="6691872"/>
            <a:ext cx="189309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713" baseline="0" dirty="0">
                <a:latin typeface="+mn-lt"/>
              </a:rPr>
              <a:t> </a:t>
            </a:r>
            <a:endParaRPr lang="de-DE" sz="713" dirty="0">
              <a:latin typeface="+mn-lt"/>
            </a:endParaRPr>
          </a:p>
        </p:txBody>
      </p:sp>
      <p:sp>
        <p:nvSpPr>
          <p:cNvPr id="25" name="FESTO_TITEL"/>
          <p:cNvSpPr txBox="1"/>
          <p:nvPr>
            <p:custDataLst>
              <p:tags r:id="rId17"/>
            </p:custDataLst>
          </p:nvPr>
        </p:nvSpPr>
        <p:spPr>
          <a:xfrm>
            <a:off x="2202518" y="6691872"/>
            <a:ext cx="389258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indent="0" algn="l" defTabSz="9317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713" kern="1200">
              <a:solidFill>
                <a:schemeClr val="tx1"/>
              </a:solidFill>
              <a:latin typeface="MetaPlusLF" pitchFamily="34" charset="0"/>
              <a:ea typeface="+mn-ea"/>
              <a:cs typeface="+mn-cs"/>
            </a:endParaRPr>
          </a:p>
        </p:txBody>
      </p:sp>
      <p:sp>
        <p:nvSpPr>
          <p:cNvPr id="26" name="FESTO_ERSTELLT"/>
          <p:cNvSpPr txBox="1"/>
          <p:nvPr>
            <p:custDataLst>
              <p:tags r:id="rId18"/>
            </p:custDataLst>
          </p:nvPr>
        </p:nvSpPr>
        <p:spPr>
          <a:xfrm>
            <a:off x="6218599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sp>
        <p:nvSpPr>
          <p:cNvPr id="28" name="FESTO_GEAENDERT"/>
          <p:cNvSpPr txBox="1"/>
          <p:nvPr>
            <p:custDataLst>
              <p:tags r:id="rId19"/>
            </p:custDataLst>
          </p:nvPr>
        </p:nvSpPr>
        <p:spPr>
          <a:xfrm>
            <a:off x="7576051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sp>
        <p:nvSpPr>
          <p:cNvPr id="29" name="FESTO_STATUS1"/>
          <p:cNvSpPr txBox="1"/>
          <p:nvPr>
            <p:custDataLst>
              <p:tags r:id="rId20"/>
            </p:custDataLst>
          </p:nvPr>
        </p:nvSpPr>
        <p:spPr>
          <a:xfrm>
            <a:off x="8933503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sp>
        <p:nvSpPr>
          <p:cNvPr id="30" name="FESTO_VERTRAULICH1"/>
          <p:cNvSpPr txBox="1"/>
          <p:nvPr>
            <p:custDataLst>
              <p:tags r:id="rId21"/>
            </p:custDataLst>
          </p:nvPr>
        </p:nvSpPr>
        <p:spPr>
          <a:xfrm>
            <a:off x="10287287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pic>
        <p:nvPicPr>
          <p:cNvPr id="24" name="Grafik 8">
            <a:extLst>
              <a:ext uri="{FF2B5EF4-FFF2-40B4-BE49-F238E27FC236}">
                <a16:creationId xmlns:a16="http://schemas.microsoft.com/office/drawing/2014/main" id="{D42C7BD9-7A8D-421E-AFC0-D7AEF5D0787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176260" y="1019923"/>
            <a:ext cx="761412" cy="1394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88807-16F6-4161-A8B7-864B2F19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15" y="1595924"/>
            <a:ext cx="11677758" cy="3632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B9E07-4336-4A1F-B705-5E6B2911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815" y="2548090"/>
            <a:ext cx="11677758" cy="4052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59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hf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14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5pPr>
      <a:lvl6pPr marL="465933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6pPr>
      <a:lvl7pPr marL="931865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7pPr>
      <a:lvl8pPr marL="1397798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8pPr>
      <a:lvl9pPr marL="1863730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9pPr>
    </p:titleStyle>
    <p:bodyStyle>
      <a:lvl1pPr marL="183438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66876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2pPr>
      <a:lvl3pPr marL="550314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3pPr>
      <a:lvl4pPr marL="733752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4pPr>
      <a:lvl5pPr marL="917190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5pPr>
      <a:lvl6pPr marL="2562629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6pPr>
      <a:lvl7pPr marL="3028561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7pPr>
      <a:lvl8pPr marL="3494494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8pPr>
      <a:lvl9pPr marL="3960426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1pPr>
      <a:lvl2pPr marL="465933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2pPr>
      <a:lvl3pPr marL="931865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3pPr>
      <a:lvl4pPr marL="1397798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4pPr>
      <a:lvl5pPr marL="1863730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5pPr>
      <a:lvl6pPr marL="2329663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6pPr>
      <a:lvl7pPr marL="2795595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7pPr>
      <a:lvl8pPr marL="3261528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8pPr>
      <a:lvl9pPr marL="3727460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9" orient="horz" pos="4080">
          <p15:clr>
            <a:srgbClr val="F26B43"/>
          </p15:clr>
        </p15:guide>
        <p15:guide id="11" orient="horz" pos="986">
          <p15:clr>
            <a:srgbClr val="F26B43"/>
          </p15:clr>
        </p15:guide>
        <p15:guide id="12" orient="horz" pos="1280">
          <p15:clr>
            <a:srgbClr val="F26B43"/>
          </p15:clr>
        </p15:guide>
        <p15:guide id="14" orient="horz" pos="1575">
          <p15:clr>
            <a:srgbClr val="F26B43"/>
          </p15:clr>
        </p15:guide>
        <p15:guide id="25" pos="7376">
          <p15:clr>
            <a:srgbClr val="F26B43"/>
          </p15:clr>
        </p15:guide>
        <p15:guide id="26" pos="159">
          <p15:clr>
            <a:srgbClr val="F26B43"/>
          </p15:clr>
        </p15:guide>
        <p15:guide id="27" orient="horz" pos="83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8.xml"/><Relationship Id="rId7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5.xml"/><Relationship Id="rId5" Type="http://schemas.openxmlformats.org/officeDocument/2006/relationships/slide" Target="slide12.xml"/><Relationship Id="rId10" Type="http://schemas.openxmlformats.org/officeDocument/2006/relationships/slide" Target="slide2.xml"/><Relationship Id="rId4" Type="http://schemas.openxmlformats.org/officeDocument/2006/relationships/slide" Target="slide9.xml"/><Relationship Id="rId9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jpeg"/><Relationship Id="rId2" Type="http://schemas.openxmlformats.org/officeDocument/2006/relationships/image" Target="../media/image37.jpeg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7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http://parts.web2cad.de/ConvertImage.ppow?imageName=d:/pponweb_v3_catalogs/data/itv//pics/Typ%20100/113.jpg&amp;imageWidth=150&amp;imageHeight=10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jpeg"/><Relationship Id="rId11" Type="http://schemas.openxmlformats.org/officeDocument/2006/relationships/image" Target="../media/image66.jpeg"/><Relationship Id="rId5" Type="http://schemas.openxmlformats.org/officeDocument/2006/relationships/image" Target="../media/image61.jpeg"/><Relationship Id="rId15" Type="http://schemas.openxmlformats.org/officeDocument/2006/relationships/image" Target="../media/image68.jpeg"/><Relationship Id="rId10" Type="http://schemas.openxmlformats.org/officeDocument/2006/relationships/image" Target="http://parts.web2cad.de/ConvertImage.ppow?imageName=d:/pponweb_v3_catalogs/data/itv//pics/Typ%20100/110.jpg&amp;imageWidth=150&amp;imageHeight=100" TargetMode="External"/><Relationship Id="rId4" Type="http://schemas.openxmlformats.org/officeDocument/2006/relationships/image" Target="../media/image60.jpeg"/><Relationship Id="rId9" Type="http://schemas.openxmlformats.org/officeDocument/2006/relationships/image" Target="../media/image65.jpeg"/><Relationship Id="rId14" Type="http://schemas.openxmlformats.org/officeDocument/2006/relationships/image" Target="http://parts.web2cad.de/ConvertImage.ppow?imageName=d:/pponweb_v3_catalogs/data/itv//pics/Typ%20100/104z.jpg&amp;imageWidth=150&amp;imageHeight=1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/>
              <a:t>Table of contents</a:t>
            </a:r>
            <a:endParaRPr lang="de-DE" sz="2100" dirty="0"/>
          </a:p>
        </p:txBody>
      </p:sp>
      <p:sp>
        <p:nvSpPr>
          <p:cNvPr id="4" name="ZusatzDatei0">
            <a:hlinkClick r:id="rId2" action="ppaction://hlinksldjump" highlightClick="1"/>
          </p:cNvPr>
          <p:cNvSpPr txBox="1"/>
          <p:nvPr/>
        </p:nvSpPr>
        <p:spPr>
          <a:xfrm>
            <a:off x="553864" y="2886922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>
              <a:defRPr sz="1600" b="1">
                <a:latin typeface="+mn-lt"/>
                <a:cs typeface="+mn-cs"/>
              </a:defRPr>
            </a:lvl1pPr>
            <a:lvl2pPr>
              <a:defRPr>
                <a:latin typeface="Arial" charset="0"/>
                <a:cs typeface="+mn-cs"/>
              </a:defRPr>
            </a:lvl2pPr>
            <a:lvl3pPr>
              <a:defRPr>
                <a:latin typeface="Arial" charset="0"/>
                <a:cs typeface="+mn-cs"/>
              </a:defRPr>
            </a:lvl3pPr>
            <a:lvl4pPr>
              <a:defRPr>
                <a:latin typeface="Arial" charset="0"/>
                <a:cs typeface="+mn-cs"/>
              </a:defRPr>
            </a:lvl4pPr>
            <a:lvl5pPr>
              <a:defRPr>
                <a:latin typeface="Arial" charset="0"/>
                <a:cs typeface="+mn-cs"/>
              </a:defRPr>
            </a:lvl5pPr>
            <a:lvl6pPr>
              <a:defRPr>
                <a:latin typeface="Arial" charset="0"/>
                <a:cs typeface="+mn-cs"/>
              </a:defRPr>
            </a:lvl6pPr>
            <a:lvl7pPr>
              <a:defRPr>
                <a:latin typeface="Arial" charset="0"/>
                <a:cs typeface="+mn-cs"/>
              </a:defRPr>
            </a:lvl7pPr>
            <a:lvl8pPr>
              <a:defRPr>
                <a:latin typeface="Arial" charset="0"/>
                <a:cs typeface="+mn-cs"/>
              </a:defRPr>
            </a:lvl8pPr>
            <a:lvl9pPr>
              <a:defRPr>
                <a:latin typeface="Arial" charset="0"/>
                <a:cs typeface="+mn-cs"/>
              </a:defRPr>
            </a:lvl9pPr>
          </a:lstStyle>
          <a:p>
            <a:r>
              <a:rPr lang="de-DE" dirty="0"/>
              <a:t>QS </a:t>
            </a:r>
            <a:r>
              <a:rPr lang="de-DE" b="0" dirty="0"/>
              <a:t>fittings</a:t>
            </a:r>
          </a:p>
        </p:txBody>
      </p:sp>
      <p:sp>
        <p:nvSpPr>
          <p:cNvPr id="5" name="ZusatzDatei0">
            <a:hlinkClick r:id="rId3" action="ppaction://hlinksldjump" highlightClick="1"/>
          </p:cNvPr>
          <p:cNvSpPr txBox="1"/>
          <p:nvPr/>
        </p:nvSpPr>
        <p:spPr>
          <a:xfrm>
            <a:off x="553864" y="4764367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 dirty="0">
                <a:latin typeface="+mn-lt"/>
              </a:rPr>
              <a:t>NPQH</a:t>
            </a:r>
            <a:r>
              <a:rPr lang="de-DE" sz="1600" dirty="0">
                <a:latin typeface="+mn-lt"/>
              </a:rPr>
              <a:t> Metal fitting </a:t>
            </a:r>
          </a:p>
        </p:txBody>
      </p:sp>
      <p:sp>
        <p:nvSpPr>
          <p:cNvPr id="7" name="ZusatzDatei0">
            <a:hlinkClick r:id="rId4" action="ppaction://hlinksldjump" highlightClick="1"/>
          </p:cNvPr>
          <p:cNvSpPr txBox="1"/>
          <p:nvPr/>
        </p:nvSpPr>
        <p:spPr>
          <a:xfrm>
            <a:off x="553864" y="5139053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 dirty="0">
                <a:latin typeface="+mn-lt"/>
              </a:rPr>
              <a:t>NPQM</a:t>
            </a:r>
            <a:r>
              <a:rPr lang="de-DE" sz="1600" dirty="0">
                <a:latin typeface="+mn-lt"/>
              </a:rPr>
              <a:t> metal fitting</a:t>
            </a:r>
          </a:p>
        </p:txBody>
      </p:sp>
      <p:sp>
        <p:nvSpPr>
          <p:cNvPr id="8" name="ZusatzDatei0">
            <a:hlinkClick r:id="rId5" action="ppaction://hlinksldjump" highlightClick="1"/>
          </p:cNvPr>
          <p:cNvSpPr txBox="1"/>
          <p:nvPr/>
        </p:nvSpPr>
        <p:spPr>
          <a:xfrm>
            <a:off x="553864" y="6263116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 dirty="0">
                <a:latin typeface="+mn-lt"/>
              </a:rPr>
              <a:t>NPFC</a:t>
            </a:r>
            <a:r>
              <a:rPr lang="de-DE" sz="1600" dirty="0">
                <a:latin typeface="+mn-lt"/>
              </a:rPr>
              <a:t> Threaded fitting</a:t>
            </a:r>
          </a:p>
        </p:txBody>
      </p:sp>
      <p:sp>
        <p:nvSpPr>
          <p:cNvPr id="9" name="ZusatzDatei0">
            <a:hlinkClick r:id="rId6" action="ppaction://hlinksldjump" highlightClick="1"/>
          </p:cNvPr>
          <p:cNvSpPr txBox="1"/>
          <p:nvPr/>
        </p:nvSpPr>
        <p:spPr>
          <a:xfrm>
            <a:off x="553864" y="3640309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 dirty="0">
                <a:latin typeface="+mn-lt"/>
              </a:rPr>
              <a:t>NPQP</a:t>
            </a:r>
            <a:r>
              <a:rPr lang="de-DE" sz="1600" dirty="0">
                <a:latin typeface="+mn-lt"/>
              </a:rPr>
              <a:t> polypropylene fitting</a:t>
            </a:r>
          </a:p>
        </p:txBody>
      </p:sp>
      <p:sp>
        <p:nvSpPr>
          <p:cNvPr id="10" name="ZusatzDatei0">
            <a:hlinkClick r:id="rId7" action="ppaction://hlinksldjump" highlightClick="1"/>
          </p:cNvPr>
          <p:cNvSpPr txBox="1"/>
          <p:nvPr/>
        </p:nvSpPr>
        <p:spPr>
          <a:xfrm>
            <a:off x="553864" y="5513739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600" b="1" dirty="0">
                <a:latin typeface="+mn-lt"/>
              </a:rPr>
              <a:t>NPCK</a:t>
            </a:r>
            <a:r>
              <a:rPr lang="en-GB" sz="1600" dirty="0">
                <a:latin typeface="+mn-lt"/>
              </a:rPr>
              <a:t> Clean Design stainless steel fitting</a:t>
            </a:r>
            <a:endParaRPr lang="de-DE" sz="1600" dirty="0">
              <a:latin typeface="+mn-lt"/>
            </a:endParaRPr>
          </a:p>
        </p:txBody>
      </p:sp>
      <p:sp>
        <p:nvSpPr>
          <p:cNvPr id="12" name="ZusatzDatei0">
            <a:hlinkClick r:id="rId8" action="ppaction://hlinksldjump" highlightClick="1"/>
          </p:cNvPr>
          <p:cNvSpPr txBox="1"/>
          <p:nvPr/>
        </p:nvSpPr>
        <p:spPr>
          <a:xfrm>
            <a:off x="553864" y="5888425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 dirty="0">
                <a:latin typeface="+mn-lt"/>
              </a:rPr>
              <a:t>CRQS</a:t>
            </a:r>
            <a:r>
              <a:rPr lang="de-DE" sz="1600" dirty="0">
                <a:latin typeface="+mn-lt"/>
              </a:rPr>
              <a:t> Stainless steel fitting</a:t>
            </a:r>
          </a:p>
        </p:txBody>
      </p:sp>
      <p:sp>
        <p:nvSpPr>
          <p:cNvPr id="13" name="ZusatzDatei0">
            <a:hlinkClick r:id="rId9" action="ppaction://hlinksldjump" highlightClick="1"/>
          </p:cNvPr>
          <p:cNvSpPr txBox="1"/>
          <p:nvPr/>
        </p:nvSpPr>
        <p:spPr>
          <a:xfrm>
            <a:off x="553864" y="4014995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 dirty="0">
                <a:latin typeface="+mn-lt"/>
              </a:rPr>
              <a:t>NPKA</a:t>
            </a:r>
            <a:r>
              <a:rPr lang="de-DE" sz="1600" dirty="0">
                <a:latin typeface="+mn-lt"/>
              </a:rPr>
              <a:t> Polymer click fitting</a:t>
            </a:r>
          </a:p>
        </p:txBody>
      </p:sp>
      <p:sp>
        <p:nvSpPr>
          <p:cNvPr id="15" name="ZusatzDatei0">
            <a:hlinkClick r:id="rId10" action="ppaction://hlinksldjump" highlightClick="1"/>
          </p:cNvPr>
          <p:cNvSpPr txBox="1"/>
          <p:nvPr/>
        </p:nvSpPr>
        <p:spPr>
          <a:xfrm>
            <a:off x="263352" y="2141565"/>
            <a:ext cx="460851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rtlCol="0" anchor="ctr">
            <a:spAutoFit/>
          </a:bodyPr>
          <a:lstStyle>
            <a:defPPr>
              <a:defRPr lang="en-US"/>
            </a:defPPr>
            <a:lvl1pPr>
              <a:defRPr sz="1600">
                <a:latin typeface="+mn-lt"/>
              </a:defRPr>
            </a:lvl1pPr>
            <a:lvl2pPr>
              <a:defRPr>
                <a:latin typeface="Arial" charset="0"/>
              </a:defRPr>
            </a:lvl2pPr>
            <a:lvl3pPr>
              <a:defRPr>
                <a:latin typeface="Arial" charset="0"/>
              </a:defRPr>
            </a:lvl3pPr>
            <a:lvl4pPr>
              <a:defRPr>
                <a:latin typeface="Arial" charset="0"/>
              </a:defRPr>
            </a:lvl4pPr>
            <a:lvl5pPr>
              <a:defRPr>
                <a:latin typeface="Arial" charset="0"/>
              </a:defRPr>
            </a:lvl5pPr>
            <a:lvl6pPr>
              <a:defRPr>
                <a:latin typeface="Arial" charset="0"/>
              </a:defRPr>
            </a:lvl6pPr>
            <a:lvl7pPr>
              <a:defRPr>
                <a:latin typeface="Arial" charset="0"/>
              </a:defRPr>
            </a:lvl7pPr>
            <a:lvl8pPr>
              <a:defRPr>
                <a:latin typeface="Arial" charset="0"/>
              </a:defRPr>
            </a:lvl8pPr>
            <a:lvl9pPr>
              <a:defRPr>
                <a:latin typeface="Arial" charset="0"/>
              </a:defRPr>
            </a:lvl9pPr>
          </a:lstStyle>
          <a:p>
            <a:r>
              <a:rPr lang="de-DE" b="1"/>
              <a:t>Fittings overview</a:t>
            </a:r>
            <a:endParaRPr lang="de-DE" b="1" dirty="0"/>
          </a:p>
        </p:txBody>
      </p:sp>
      <p:sp>
        <p:nvSpPr>
          <p:cNvPr id="16" name="ZusatzDatei0">
            <a:hlinkClick r:id="rId2" action="ppaction://hlinksldjump" highlightClick="1"/>
          </p:cNvPr>
          <p:cNvSpPr txBox="1"/>
          <p:nvPr/>
        </p:nvSpPr>
        <p:spPr>
          <a:xfrm>
            <a:off x="263352" y="2516251"/>
            <a:ext cx="460851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sz="1600" b="1">
                <a:latin typeface="+mn-lt"/>
              </a:rPr>
              <a:t>Plastic fittings</a:t>
            </a:r>
            <a:endParaRPr lang="de-DE" sz="1600" b="1" dirty="0">
              <a:latin typeface="+mn-lt"/>
            </a:endParaRPr>
          </a:p>
        </p:txBody>
      </p:sp>
      <p:sp>
        <p:nvSpPr>
          <p:cNvPr id="17" name="ZusatzDatei0">
            <a:hlinkClick r:id="rId3" action="ppaction://hlinksldjump" highlightClick="1"/>
          </p:cNvPr>
          <p:cNvSpPr txBox="1"/>
          <p:nvPr/>
        </p:nvSpPr>
        <p:spPr>
          <a:xfrm>
            <a:off x="263352" y="4389681"/>
            <a:ext cx="460851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rtlCol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sz="1600" b="1">
                <a:latin typeface="+mn-lt"/>
              </a:rPr>
              <a:t>Metal fittings</a:t>
            </a:r>
            <a:endParaRPr lang="de-DE" sz="1600" b="1" dirty="0">
              <a:latin typeface="+mn-lt"/>
            </a:endParaRPr>
          </a:p>
        </p:txBody>
      </p:sp>
      <p:sp>
        <p:nvSpPr>
          <p:cNvPr id="18" name="ZusatzDatei0">
            <a:hlinkClick r:id="rId11" action="ppaction://hlinksldjump" highlightClick="1"/>
          </p:cNvPr>
          <p:cNvSpPr txBox="1"/>
          <p:nvPr/>
        </p:nvSpPr>
        <p:spPr>
          <a:xfrm>
            <a:off x="553864" y="3265623"/>
            <a:ext cx="4318000" cy="338554"/>
          </a:xfrm>
          <a:prstGeom prst="rect">
            <a:avLst/>
          </a:prstGeom>
          <a:solidFill>
            <a:srgbClr val="DCEBF6"/>
          </a:solidFill>
        </p:spPr>
        <p:txBody>
          <a:bodyPr vert="horz" rtlCol="0" anchor="ctr">
            <a:spAutoFit/>
          </a:bodyPr>
          <a:lstStyle>
            <a:defPPr>
              <a:defRPr lang="en-US"/>
            </a:defPPr>
            <a:lvl1pPr>
              <a:defRPr sz="1600" b="1">
                <a:latin typeface="+mn-lt"/>
                <a:cs typeface="+mn-cs"/>
              </a:defRPr>
            </a:lvl1pPr>
            <a:lvl2pPr>
              <a:defRPr>
                <a:latin typeface="Arial" charset="0"/>
                <a:cs typeface="+mn-cs"/>
              </a:defRPr>
            </a:lvl2pPr>
            <a:lvl3pPr>
              <a:defRPr>
                <a:latin typeface="Arial" charset="0"/>
                <a:cs typeface="+mn-cs"/>
              </a:defRPr>
            </a:lvl3pPr>
            <a:lvl4pPr>
              <a:defRPr>
                <a:latin typeface="Arial" charset="0"/>
                <a:cs typeface="+mn-cs"/>
              </a:defRPr>
            </a:lvl4pPr>
            <a:lvl5pPr>
              <a:defRPr>
                <a:latin typeface="Arial" charset="0"/>
                <a:cs typeface="+mn-cs"/>
              </a:defRPr>
            </a:lvl5pPr>
            <a:lvl6pPr>
              <a:defRPr>
                <a:latin typeface="Arial" charset="0"/>
                <a:cs typeface="+mn-cs"/>
              </a:defRPr>
            </a:lvl6pPr>
            <a:lvl7pPr>
              <a:defRPr>
                <a:latin typeface="Arial" charset="0"/>
                <a:cs typeface="+mn-cs"/>
              </a:defRPr>
            </a:lvl7pPr>
            <a:lvl8pPr>
              <a:defRPr>
                <a:latin typeface="Arial" charset="0"/>
                <a:cs typeface="+mn-cs"/>
              </a:defRPr>
            </a:lvl8pPr>
            <a:lvl9pPr>
              <a:defRPr>
                <a:latin typeface="Arial" charset="0"/>
                <a:cs typeface="+mn-cs"/>
              </a:defRPr>
            </a:lvl9pPr>
          </a:lstStyle>
          <a:p>
            <a:r>
              <a:rPr lang="de-DE" dirty="0"/>
              <a:t>QS-V0 </a:t>
            </a:r>
            <a:r>
              <a:rPr lang="de-DE" b="0" dirty="0"/>
              <a:t>Fittings</a:t>
            </a:r>
          </a:p>
        </p:txBody>
      </p:sp>
      <p:sp>
        <p:nvSpPr>
          <p:cNvPr id="20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DA1098B6-0F42-46A5-8CBE-75F1D26F5520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253419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Fittings overview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4ACECD-3197-4D11-9DA3-5D42A9BD982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pic>
        <p:nvPicPr>
          <p:cNvPr id="7" name="Picture 6" descr="pataisytas.png"/>
          <p:cNvPicPr>
            <a:picLocks noChangeAspect="1"/>
          </p:cNvPicPr>
          <p:nvPr/>
        </p:nvPicPr>
        <p:blipFill rotWithShape="1">
          <a:blip r:embed="rId2" cstate="print"/>
          <a:srcRect b="3065"/>
          <a:stretch/>
        </p:blipFill>
        <p:spPr>
          <a:xfrm>
            <a:off x="256816" y="1971015"/>
            <a:ext cx="8863520" cy="4554330"/>
          </a:xfrm>
          <a:prstGeom prst="rect">
            <a:avLst/>
          </a:prstGeom>
        </p:spPr>
      </p:pic>
      <p:sp>
        <p:nvSpPr>
          <p:cNvPr id="9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7595BF85-90A4-493F-B26D-50A1D261F9AC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10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3342522-A3A2-4B49-8E58-2D7BE3088BD4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95746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/>
              <a:t>QS fittings</a:t>
            </a:r>
            <a:endParaRPr lang="de-DE" sz="2100" dirty="0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ED56AA-882A-4FF8-990D-C3EDD77CD60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/>
          </a:p>
        </p:txBody>
      </p:sp>
      <p:sp>
        <p:nvSpPr>
          <p:cNvPr id="17" name="Interaktive Schaltfläche: Anpassen 13">
            <a:hlinkClick r:id="" action="ppaction://hlinkshowjump?jump=firstslide" highlightClick="1"/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  <p:sp>
        <p:nvSpPr>
          <p:cNvPr id="19" name="Rechteck 31"/>
          <p:cNvSpPr>
            <a:spLocks noChangeArrowheads="1"/>
          </p:cNvSpPr>
          <p:nvPr/>
        </p:nvSpPr>
        <p:spPr bwMode="auto">
          <a:xfrm>
            <a:off x="6096000" y="2143125"/>
            <a:ext cx="457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Standard applications</a:t>
            </a:r>
          </a:p>
          <a:p>
            <a:pPr marL="180975" indent="-180975">
              <a:buFont typeface="MetaPlusLF" pitchFamily="2" charset="-7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Features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Sizes M3 … 3/4“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Tubing connector Ø3 … Ø22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Wide range of products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000" indent="-180000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14 bar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-10°C … +80°C</a:t>
            </a:r>
          </a:p>
          <a:p>
            <a:pPr marL="180000" indent="-180000">
              <a:buFont typeface="Arial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7213" y="5212092"/>
            <a:ext cx="6889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712" y="3716461"/>
            <a:ext cx="108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189" y="4997778"/>
            <a:ext cx="10953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2308" y="5069217"/>
            <a:ext cx="9636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2309" y="2204864"/>
            <a:ext cx="6873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03663" y="2276872"/>
            <a:ext cx="78422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9674" y="3702360"/>
            <a:ext cx="1099942" cy="885453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943" y="2492896"/>
            <a:ext cx="1320630" cy="620696"/>
          </a:xfrm>
          <a:prstGeom prst="rect">
            <a:avLst/>
          </a:prstGeom>
        </p:spPr>
      </p:pic>
      <p:sp>
        <p:nvSpPr>
          <p:cNvPr id="15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194A6CB0-7193-4954-A67D-415D22AE989F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268115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el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370495"/>
              </p:ext>
            </p:extLst>
          </p:nvPr>
        </p:nvGraphicFramePr>
        <p:xfrm>
          <a:off x="2751628" y="2133601"/>
          <a:ext cx="9177020" cy="4337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3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5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054"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>
                          <a:solidFill>
                            <a:srgbClr val="000000"/>
                          </a:solidFill>
                        </a:rPr>
                        <a:t>Product detail</a:t>
                      </a:r>
                    </a:p>
                  </a:txBody>
                  <a:tcPr marL="18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>
                          <a:solidFill>
                            <a:srgbClr val="000000"/>
                          </a:solidFill>
                        </a:rPr>
                        <a:t>Feature</a:t>
                      </a:r>
                    </a:p>
                  </a:txBody>
                  <a:tcPr marL="18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>
                          <a:solidFill>
                            <a:srgbClr val="000000"/>
                          </a:solidFill>
                        </a:rPr>
                        <a:t>Benefit</a:t>
                      </a:r>
                    </a:p>
                  </a:txBody>
                  <a:tcPr marL="18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460">
                <a:tc>
                  <a:txBody>
                    <a:bodyPr/>
                    <a:lstStyle/>
                    <a:p>
                      <a:pPr algn="ctr"/>
                      <a:endParaRPr lang="en-US" sz="14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36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Optimized size that makes easy to push on it and release the tube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axial movement while switching on and of the pressure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Convenience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Reliability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66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noProof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 of the special designed claw: Highest clamping forces (higher than burst pressure of most common tubes)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Lowest tube inserting force for an easy and quick installation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Performance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Reliability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Convenience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noProof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Guarantees that the tube has no kink at the place of the sealing lip. It avoids leakage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Profitability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Reliability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Performance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81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noProof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Lowest tube inserting and releasing force for an easy and quick de-/installation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Compensation of 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little grooves on the tubing surface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avoid leakage and thus reducing of energy costs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leakage with vacuum applications because of the special sealing lip design</a:t>
                      </a: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Convenience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Reliability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Performance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Profitability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MetaPlusLF" pitchFamily="2" charset="-70"/>
                        <a:buChar char="•"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4 product details of the QS are making the difference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4ACECD-3197-4D11-9DA3-5D42A9BD982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2726967"/>
            <a:ext cx="2071687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mit Pfeil 21"/>
          <p:cNvCxnSpPr>
            <a:cxnSpLocks/>
          </p:cNvCxnSpPr>
          <p:nvPr/>
        </p:nvCxnSpPr>
        <p:spPr>
          <a:xfrm flipV="1">
            <a:off x="1847528" y="2973751"/>
            <a:ext cx="894924" cy="2417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V="1">
            <a:off x="1020363" y="3762025"/>
            <a:ext cx="1659027" cy="241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>
            <a:cxnSpLocks/>
          </p:cNvCxnSpPr>
          <p:nvPr/>
        </p:nvCxnSpPr>
        <p:spPr>
          <a:xfrm>
            <a:off x="1847528" y="4221088"/>
            <a:ext cx="842372" cy="4448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838856" y="4666180"/>
            <a:ext cx="1882574" cy="6829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2616327" y="2726968"/>
            <a:ext cx="1644073" cy="3079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MetaPlusLF" panose="02000503060000020004" pitchFamily="2" charset="0"/>
              </a:defRPr>
            </a:lvl9pPr>
          </a:lstStyle>
          <a:p>
            <a:pPr algn="ctr" eaLnBrk="1" hangingPunct="1"/>
            <a:r>
              <a:rPr lang="en-US" sz="1400" b="1" dirty="0">
                <a:solidFill>
                  <a:srgbClr val="000000"/>
                </a:solidFill>
              </a:rPr>
              <a:t>Release ring</a:t>
            </a:r>
            <a:endParaRPr lang="en-US" altLang="de-DE" sz="1400" b="1" dirty="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658368" y="3544916"/>
            <a:ext cx="1654580" cy="3063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>
            <a:spAutoFit/>
          </a:bodyPr>
          <a:lstStyle>
            <a:defPPr>
              <a:defRPr lang="en-US"/>
            </a:defPPr>
            <a:lvl1pPr eaLnBrk="1" hangingPunct="1">
              <a:defRPr sz="1400" b="1">
                <a:latin typeface="MetaPlusLF" panose="02000503060000020004" pitchFamily="2" charset="0"/>
              </a:defRPr>
            </a:lvl1pPr>
            <a:lvl2pPr marL="742950" indent="-285750" eaLnBrk="0" hangingPunct="0">
              <a:defRPr sz="1600">
                <a:latin typeface="MetaPlusLF" panose="02000503060000020004" pitchFamily="2" charset="0"/>
              </a:defRPr>
            </a:lvl2pPr>
            <a:lvl3pPr marL="1143000" indent="-228600" eaLnBrk="0" hangingPunct="0">
              <a:defRPr sz="1600">
                <a:latin typeface="MetaPlusLF" panose="02000503060000020004" pitchFamily="2" charset="0"/>
              </a:defRPr>
            </a:lvl3pPr>
            <a:lvl4pPr marL="1600200" indent="-228600" eaLnBrk="0" hangingPunct="0">
              <a:defRPr sz="1600">
                <a:latin typeface="MetaPlusLF" panose="02000503060000020004" pitchFamily="2" charset="0"/>
              </a:defRPr>
            </a:lvl4pPr>
            <a:lvl5pPr marL="2057400" indent="-228600" eaLnBrk="0" hangingPunct="0">
              <a:defRPr sz="1600">
                <a:latin typeface="MetaPlusLF" panose="020005030600000200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9pPr>
          </a:lstStyle>
          <a:p>
            <a:pPr algn="ctr"/>
            <a:r>
              <a:rPr lang="en-US" altLang="de-DE" dirty="0"/>
              <a:t>Clamping disc</a:t>
            </a: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2626837" y="4512987"/>
            <a:ext cx="1686111" cy="3063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>
            <a:spAutoFit/>
          </a:bodyPr>
          <a:lstStyle>
            <a:defPPr>
              <a:defRPr lang="en-US"/>
            </a:defPPr>
            <a:lvl1pPr eaLnBrk="1" hangingPunct="1">
              <a:defRPr sz="1400" b="1">
                <a:latin typeface="MetaPlusLF" panose="02000503060000020004" pitchFamily="2" charset="0"/>
              </a:defRPr>
            </a:lvl1pPr>
            <a:lvl2pPr marL="742950" indent="-285750" eaLnBrk="0" hangingPunct="0">
              <a:defRPr sz="1600">
                <a:latin typeface="MetaPlusLF" panose="02000503060000020004" pitchFamily="2" charset="0"/>
              </a:defRPr>
            </a:lvl2pPr>
            <a:lvl3pPr marL="1143000" indent="-228600" eaLnBrk="0" hangingPunct="0">
              <a:defRPr sz="1600">
                <a:latin typeface="MetaPlusLF" panose="02000503060000020004" pitchFamily="2" charset="0"/>
              </a:defRPr>
            </a:lvl3pPr>
            <a:lvl4pPr marL="1600200" indent="-228600" eaLnBrk="0" hangingPunct="0">
              <a:defRPr sz="1600">
                <a:latin typeface="MetaPlusLF" panose="02000503060000020004" pitchFamily="2" charset="0"/>
              </a:defRPr>
            </a:lvl4pPr>
            <a:lvl5pPr marL="2057400" indent="-228600" eaLnBrk="0" hangingPunct="0">
              <a:defRPr sz="1600">
                <a:latin typeface="MetaPlusLF" panose="020005030600000200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9pPr>
          </a:lstStyle>
          <a:p>
            <a:pPr algn="ctr"/>
            <a:r>
              <a:rPr lang="en-US" altLang="de-DE" dirty="0"/>
              <a:t>Distance ring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2511224" y="5175413"/>
            <a:ext cx="1717645" cy="30638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>
            <a:spAutoFit/>
          </a:bodyPr>
          <a:lstStyle>
            <a:defPPr>
              <a:defRPr lang="en-US"/>
            </a:defPPr>
            <a:lvl1pPr eaLnBrk="1" hangingPunct="1">
              <a:defRPr sz="1400" b="1">
                <a:latin typeface="MetaPlusLF" panose="02000503060000020004" pitchFamily="2" charset="0"/>
              </a:defRPr>
            </a:lvl1pPr>
            <a:lvl2pPr marL="742950" indent="-285750" eaLnBrk="0" hangingPunct="0">
              <a:defRPr sz="1600">
                <a:latin typeface="MetaPlusLF" panose="02000503060000020004" pitchFamily="2" charset="0"/>
              </a:defRPr>
            </a:lvl2pPr>
            <a:lvl3pPr marL="1143000" indent="-228600" eaLnBrk="0" hangingPunct="0">
              <a:defRPr sz="1600">
                <a:latin typeface="MetaPlusLF" panose="02000503060000020004" pitchFamily="2" charset="0"/>
              </a:defRPr>
            </a:lvl3pPr>
            <a:lvl4pPr marL="1600200" indent="-228600" eaLnBrk="0" hangingPunct="0">
              <a:defRPr sz="1600">
                <a:latin typeface="MetaPlusLF" panose="02000503060000020004" pitchFamily="2" charset="0"/>
              </a:defRPr>
            </a:lvl4pPr>
            <a:lvl5pPr marL="2057400" indent="-228600" eaLnBrk="0" hangingPunct="0">
              <a:defRPr sz="1600">
                <a:latin typeface="MetaPlusLF" panose="020005030600000200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MetaPlusLF" panose="02000503060000020004" pitchFamily="2" charset="0"/>
              </a:defRPr>
            </a:lvl9pPr>
          </a:lstStyle>
          <a:p>
            <a:pPr algn="ctr"/>
            <a:r>
              <a:rPr lang="en-US" altLang="de-DE" dirty="0"/>
              <a:t>Sealing lip</a:t>
            </a:r>
          </a:p>
        </p:txBody>
      </p:sp>
      <p:sp>
        <p:nvSpPr>
          <p:cNvPr id="18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38908B7-D370-46F1-8CD4-8CE6819A670E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21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549D7B1-0719-4769-9003-100E7811CF88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003014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QS-V0 Fittings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41F925-D698-40BE-AEA3-88E4BC33733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5818" y="2619511"/>
            <a:ext cx="1126535" cy="83363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21244" y="2638462"/>
            <a:ext cx="1097969" cy="79053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432" y="4035986"/>
            <a:ext cx="1491305" cy="103272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4574" y="4222398"/>
            <a:ext cx="1491306" cy="659903"/>
          </a:xfrm>
          <a:prstGeom prst="rect">
            <a:avLst/>
          </a:prstGeom>
        </p:spPr>
      </p:pic>
      <p:sp>
        <p:nvSpPr>
          <p:cNvPr id="12" name="Rechteck 31"/>
          <p:cNvSpPr>
            <a:spLocks noChangeArrowheads="1"/>
          </p:cNvSpPr>
          <p:nvPr/>
        </p:nvSpPr>
        <p:spPr bwMode="auto">
          <a:xfrm>
            <a:off x="6096000" y="2143126"/>
            <a:ext cx="4572000" cy="31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Resistant to welding spatter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Body in White</a:t>
            </a:r>
          </a:p>
          <a:p>
            <a:pPr marL="180975" indent="-180975"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Flame resistant material according to ULS4 - V5</a:t>
            </a:r>
          </a:p>
          <a:p>
            <a:pPr marL="180000" indent="-180000">
              <a:lnSpc>
                <a:spcPts val="2100"/>
              </a:lnSpc>
              <a:buFont typeface="MetaPlusLF" pitchFamily="2" charset="-70"/>
              <a:buChar char="•"/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10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0°C … +60°C</a:t>
            </a:r>
          </a:p>
        </p:txBody>
      </p:sp>
      <p:sp>
        <p:nvSpPr>
          <p:cNvPr id="13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598FEDB8-D4E6-4B92-B09D-E2FAC90DE454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14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BD3C379-9262-45F3-A070-F5072F16E76D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858265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NPQP polypropylene fittings</a:t>
            </a:r>
          </a:p>
        </p:txBody>
      </p:sp>
      <p:sp>
        <p:nvSpPr>
          <p:cNvPr id="18452" name="Foliennummernplatzhalter 2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CCBCFE-A281-4316-99ED-398C8BC38F3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/>
          </a:p>
        </p:txBody>
      </p:sp>
      <p:pic>
        <p:nvPicPr>
          <p:cNvPr id="18436" name="Grafik 25" descr="ppc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95400" y="2300593"/>
            <a:ext cx="733176" cy="73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7" name="Grafik 26" descr="ppl0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9496" y="2347854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Grafik 27" descr="ppd01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95600" y="2180775"/>
            <a:ext cx="792088" cy="81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Grafik 28" descr="ppb01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3712" y="2241681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Grafik 29" descr="ppx01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1823" y="2215509"/>
            <a:ext cx="792088" cy="81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Grafik 35" descr="ppu01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7409" y="3534602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Grafik 36" descr="ppv01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3512" y="3501008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Grafik 39" descr="ppe01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39617" y="3462594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Grafik 40" descr="ppy01.gif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42709" y="3462594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Grafik 41" descr="ppp01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47528" y="4437112"/>
            <a:ext cx="805219" cy="83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Grafik 42" descr="ppgj01.gif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9809" y="4509120"/>
            <a:ext cx="802819" cy="83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Grafik 44" descr="ppe01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34597" y="3462594"/>
            <a:ext cx="733211" cy="7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hteck 31"/>
          <p:cNvSpPr>
            <a:spLocks noChangeArrowheads="1"/>
          </p:cNvSpPr>
          <p:nvPr/>
        </p:nvSpPr>
        <p:spPr bwMode="auto">
          <a:xfrm>
            <a:off x="6096000" y="2143126"/>
            <a:ext cx="4572000" cy="4486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Food and beverage industry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Process industry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Cleanroom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Biotechnology/pharmaceuticals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Polypropylene housing and thread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FDA listed material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Resistant to acids and cleaning agents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Corrosion resistance class CRC 4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10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-20°C … +60°C</a:t>
            </a:r>
          </a:p>
        </p:txBody>
      </p:sp>
      <p:sp>
        <p:nvSpPr>
          <p:cNvPr id="22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EFB3172F-EF36-41B9-B0F4-6BDB78612B41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23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F0CEDAD-E0EB-43AB-95C7-194BC816417A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6071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NPKA Polymer click fitting</a:t>
            </a:r>
          </a:p>
        </p:txBody>
      </p:sp>
      <p:sp>
        <p:nvSpPr>
          <p:cNvPr id="18452" name="Foliennummernplatzhalter 2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CCBCFE-A281-4316-99ED-398C8BC38F3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/>
          </a:p>
        </p:txBody>
      </p:sp>
      <p:pic>
        <p:nvPicPr>
          <p:cNvPr id="2050" name="Picture 2" descr="\\sdeu0048\DATA\i-automat\Foto-prod_2\17000-17999\preview\17623u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7172" y="4462341"/>
            <a:ext cx="1829752" cy="1288086"/>
          </a:xfrm>
          <a:prstGeom prst="rect">
            <a:avLst/>
          </a:prstGeom>
          <a:noFill/>
        </p:spPr>
      </p:pic>
      <p:pic>
        <p:nvPicPr>
          <p:cNvPr id="2051" name="Picture 3" descr="\\sdeu0048\DATA\i-automat\Foto-prod_2\17000-17999\preview\17623u_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337" y="2368450"/>
            <a:ext cx="1466278" cy="1111959"/>
          </a:xfrm>
          <a:prstGeom prst="rect">
            <a:avLst/>
          </a:prstGeom>
          <a:noFill/>
        </p:spPr>
      </p:pic>
      <p:pic>
        <p:nvPicPr>
          <p:cNvPr id="2052" name="Picture 4" descr="\\sdeu0048\DATA\i-automat\Foto-prod_2\17000-17999\preview\17623u_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5299" y="3212976"/>
            <a:ext cx="1797167" cy="968971"/>
          </a:xfrm>
          <a:prstGeom prst="rect">
            <a:avLst/>
          </a:prstGeom>
          <a:noFill/>
        </p:spPr>
      </p:pic>
      <p:sp>
        <p:nvSpPr>
          <p:cNvPr id="13" name="Rechteck 31"/>
          <p:cNvSpPr>
            <a:spLocks noChangeArrowheads="1"/>
          </p:cNvSpPr>
          <p:nvPr/>
        </p:nvSpPr>
        <p:spPr bwMode="auto">
          <a:xfrm>
            <a:off x="6096000" y="2143125"/>
            <a:ext cx="4896544" cy="450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Food and beverage production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Electronics and semiconductor industries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Assembly of small workpieces and battery cells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Lightweight, corrosion-free polymer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Free of non-ferrous metal, fluoride, silicon, grease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FDA listed material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Cleanroom compatible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Corrosion resistance class CRC 4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10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-10°C … +60°C</a:t>
            </a:r>
          </a:p>
        </p:txBody>
      </p:sp>
      <p:sp>
        <p:nvSpPr>
          <p:cNvPr id="12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204D716B-DF6C-4FFA-AEAE-0E3DD6A25016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14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E041DF9-CF83-401B-803C-56D65C71D614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53650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Foliennummernplatzhalter 4"/>
          <p:cNvSpPr>
            <a:spLocks noGrp="1"/>
          </p:cNvSpPr>
          <p:nvPr>
            <p:ph type="sldNum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73DB76-055D-43BC-85DA-3EBD05460BF0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/>
          </a:p>
        </p:txBody>
      </p:sp>
      <p:sp>
        <p:nvSpPr>
          <p:cNvPr id="235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NPQH Metal fittings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1377" y="3922015"/>
            <a:ext cx="996777" cy="75007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9736" y="2348880"/>
            <a:ext cx="1108765" cy="86206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5936" y="2347023"/>
            <a:ext cx="1113542" cy="86577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1832" y="2371267"/>
            <a:ext cx="975867" cy="81728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6110" y="3916467"/>
            <a:ext cx="1353197" cy="76117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6223" y="5242303"/>
            <a:ext cx="1207082" cy="850993"/>
          </a:xfrm>
          <a:prstGeom prst="rect">
            <a:avLst/>
          </a:prstGeom>
        </p:spPr>
      </p:pic>
      <p:sp>
        <p:nvSpPr>
          <p:cNvPr id="16" name="Rechteck 31"/>
          <p:cNvSpPr>
            <a:spLocks noChangeArrowheads="1"/>
          </p:cNvSpPr>
          <p:nvPr/>
        </p:nvSpPr>
        <p:spPr bwMode="auto">
          <a:xfrm>
            <a:off x="6096000" y="2143126"/>
            <a:ext cx="4824536" cy="424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Food and beverage industry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Whenever a high level of chemical resistance and high temperatures are required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Brass, chemically nickel-plated (15 µm)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Improved clamping technology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FDA listed material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Corrosion resistance class CRC 3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20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-20°C … +150°C</a:t>
            </a:r>
          </a:p>
        </p:txBody>
      </p:sp>
      <p:sp>
        <p:nvSpPr>
          <p:cNvPr id="15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A973549A-C87A-4AA7-85EA-5C956FEB0F46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17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ED5D48-E90F-461F-9BA7-9648CD31A2E3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314086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NPQM metal fitting</a:t>
            </a:r>
          </a:p>
        </p:txBody>
      </p:sp>
      <p:sp>
        <p:nvSpPr>
          <p:cNvPr id="17411" name="Foliennummernplatzhalter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DBC821-A750-4DD5-840E-67FA028C158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GB"/>
          </a:p>
        </p:txBody>
      </p:sp>
      <p:pic>
        <p:nvPicPr>
          <p:cNvPr id="17415" name="Picture 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399" y="2416009"/>
            <a:ext cx="714375" cy="58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6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9692" y="2415968"/>
            <a:ext cx="743642" cy="6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7" name="Picture 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7648" y="2388853"/>
            <a:ext cx="785812" cy="61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8" name="Picture 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6336" y="2382819"/>
            <a:ext cx="928687" cy="61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9" name="Picture 4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7399" y="3147425"/>
            <a:ext cx="857250" cy="581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0" name="Picture 4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27522" y="3138815"/>
            <a:ext cx="785812" cy="59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1" name="Picture 4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89581" y="3214656"/>
            <a:ext cx="895440" cy="500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2" name="Picture 4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27400" y="3950354"/>
            <a:ext cx="928687" cy="47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3" name="Picture 5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98961" y="3909002"/>
            <a:ext cx="724335" cy="52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4" name="Picture 5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27648" y="3857691"/>
            <a:ext cx="833638" cy="565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5" name="Picture 5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27771" y="3786242"/>
            <a:ext cx="857250" cy="663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6" name="Picture 5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98961" y="4556569"/>
            <a:ext cx="714375" cy="58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7" name="Picture 5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27648" y="4643624"/>
            <a:ext cx="807570" cy="555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8" name="Picture 5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70646" y="4541385"/>
            <a:ext cx="500062" cy="64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9" name="Picture 5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998961" y="5221152"/>
            <a:ext cx="642937" cy="693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0" name="Picture 58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998836" y="5282939"/>
            <a:ext cx="642937" cy="60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1" name="Picture 5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927648" y="3143206"/>
            <a:ext cx="818675" cy="57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2" name="Picture 5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27398" y="4555981"/>
            <a:ext cx="785813" cy="60780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hteck 31"/>
          <p:cNvSpPr>
            <a:spLocks noChangeArrowheads="1"/>
          </p:cNvSpPr>
          <p:nvPr/>
        </p:nvSpPr>
        <p:spPr bwMode="auto">
          <a:xfrm>
            <a:off x="6096000" y="2143125"/>
            <a:ext cx="4464496" cy="421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Automotive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Wood machining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Electronics industries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ESD protected areas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Housing and releasing ring made of nickel-plated brass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Anti-static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16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-20°C … +70°C</a:t>
            </a:r>
          </a:p>
        </p:txBody>
      </p:sp>
      <p:sp>
        <p:nvSpPr>
          <p:cNvPr id="25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3C573E5F-769B-4180-86E5-0AD434E4E000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28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892656A-5032-49D9-9591-D75AA38732E1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160184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100" dirty="0"/>
              <a:t>NPCK Clean Design stainless steel fittings</a:t>
            </a:r>
            <a:endParaRPr lang="de-DE" sz="2100" dirty="0"/>
          </a:p>
        </p:txBody>
      </p:sp>
      <p:sp>
        <p:nvSpPr>
          <p:cNvPr id="17411" name="Foliennummernplatzhalter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DBC821-A750-4DD5-840E-67FA028C158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GB"/>
          </a:p>
        </p:txBody>
      </p:sp>
      <p:pic>
        <p:nvPicPr>
          <p:cNvPr id="1026" name="Picture 2" descr="\\sdeu0048\DATA\i-automat\Foto-prod_2\17000-17999\preview\17593k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416" y="2382714"/>
            <a:ext cx="2016223" cy="1645782"/>
          </a:xfrm>
          <a:prstGeom prst="rect">
            <a:avLst/>
          </a:prstGeom>
          <a:noFill/>
        </p:spPr>
      </p:pic>
      <p:pic>
        <p:nvPicPr>
          <p:cNvPr id="1027" name="Picture 3" descr="\\sdeu0048\DATA\i-automat\Foto-prod_2\17000-17999\preview\17621k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3632" y="3933056"/>
            <a:ext cx="2256804" cy="1872208"/>
          </a:xfrm>
          <a:prstGeom prst="rect">
            <a:avLst/>
          </a:prstGeom>
          <a:noFill/>
        </p:spPr>
      </p:pic>
      <p:sp>
        <p:nvSpPr>
          <p:cNvPr id="13" name="Rechteck 31"/>
          <p:cNvSpPr>
            <a:spLocks noChangeArrowheads="1"/>
          </p:cNvSpPr>
          <p:nvPr/>
        </p:nvSpPr>
        <p:spPr bwMode="auto">
          <a:xfrm>
            <a:off x="6096000" y="2143125"/>
            <a:ext cx="5040560" cy="426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Food and splash zone in the food industry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Process automation and the pharmaceutical industry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Stainless steel housing: The design of the union nut avoids edges where dirt could accumulate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FDA listed material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Chemical and temperature resistant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Corrosion resistance class CRC 4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12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-20°C … +120°C</a:t>
            </a:r>
          </a:p>
        </p:txBody>
      </p:sp>
      <p:sp>
        <p:nvSpPr>
          <p:cNvPr id="10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275CB40C-730B-41C7-A5F4-5EB0CF28D298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12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DF502C-B306-48C5-9B51-FC949A27371D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042980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CRQS Stainless steel fittings</a:t>
            </a:r>
          </a:p>
        </p:txBody>
      </p:sp>
      <p:sp>
        <p:nvSpPr>
          <p:cNvPr id="17411" name="Foliennummernplatzhalter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DBC821-A750-4DD5-840E-67FA028C158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GB"/>
          </a:p>
        </p:txBody>
      </p:sp>
      <p:pic>
        <p:nvPicPr>
          <p:cNvPr id="3075" name="Picture 3" descr="\\sdeu0048\DATA\i-automat\Foto-prod_2\15000-15999\preview\15584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1768" y="2430517"/>
            <a:ext cx="1545921" cy="1226516"/>
          </a:xfrm>
          <a:prstGeom prst="rect">
            <a:avLst/>
          </a:prstGeom>
          <a:noFill/>
        </p:spPr>
      </p:pic>
      <p:pic>
        <p:nvPicPr>
          <p:cNvPr id="3076" name="Picture 4" descr="\\sdeu0048\DATA\i-automat\Foto-prod_2\11000-11999\preview\11027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3620" y="4051424"/>
            <a:ext cx="1864069" cy="1465808"/>
          </a:xfrm>
          <a:prstGeom prst="rect">
            <a:avLst/>
          </a:prstGeom>
          <a:noFill/>
        </p:spPr>
      </p:pic>
      <p:pic>
        <p:nvPicPr>
          <p:cNvPr id="3077" name="Picture 5" descr="\\sdeu0048\DATA\i-automat\Foto-prod_2\15000-15999\preview\15585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7689" y="2936953"/>
            <a:ext cx="1584175" cy="1247842"/>
          </a:xfrm>
          <a:prstGeom prst="rect">
            <a:avLst/>
          </a:prstGeom>
          <a:noFill/>
        </p:spPr>
      </p:pic>
      <p:sp>
        <p:nvSpPr>
          <p:cNvPr id="14" name="Rechteck 31"/>
          <p:cNvSpPr>
            <a:spLocks noChangeArrowheads="1"/>
          </p:cNvSpPr>
          <p:nvPr/>
        </p:nvSpPr>
        <p:spPr bwMode="auto">
          <a:xfrm>
            <a:off x="6096000" y="2143126"/>
            <a:ext cx="4572000" cy="424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Applications with extreme media influences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Food and splash zone in the food industry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In the outside, </a:t>
            </a:r>
            <a:r>
              <a:rPr lang="en-US" sz="1600" dirty="0" err="1">
                <a:latin typeface="+mn-lt"/>
              </a:rPr>
              <a:t>eg</a:t>
            </a:r>
            <a:r>
              <a:rPr lang="en-US" sz="1600" dirty="0">
                <a:latin typeface="+mn-lt"/>
              </a:rPr>
              <a:t>. process automation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Stainless steel housing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EG10/2011 listed material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High chemical and temperature resistance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Corrosion resistance class CRC 4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10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-15°C … +120°C</a:t>
            </a:r>
          </a:p>
        </p:txBody>
      </p:sp>
      <p:sp>
        <p:nvSpPr>
          <p:cNvPr id="11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68D65BD-8CE4-4CC3-95BC-EDB777CD3662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13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52901E4-465D-4C4C-84E1-E1C801343DE0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02447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100" dirty="0"/>
              <a:t>NPFC Threaded fittings </a:t>
            </a:r>
          </a:p>
        </p:txBody>
      </p:sp>
      <p:pic>
        <p:nvPicPr>
          <p:cNvPr id="27651" name="Inhaltsplatzhalter 4" descr="NPFB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36389" y="2139702"/>
            <a:ext cx="1224136" cy="1117984"/>
          </a:xfrm>
        </p:spPr>
      </p:pic>
      <p:sp>
        <p:nvSpPr>
          <p:cNvPr id="27652" name="Foliennummernplatzhalt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98E9D4-9B51-4648-A28F-5688DE28671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GB"/>
          </a:p>
        </p:txBody>
      </p:sp>
      <p:pic>
        <p:nvPicPr>
          <p:cNvPr id="27653" name="Grafik 5" descr="NPFB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736" y="2211986"/>
            <a:ext cx="1361391" cy="1009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Grafik 6" descr="NPFB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030" y="5054916"/>
            <a:ext cx="129685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Grafik 7" descr="NPFB6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77194" y="2176836"/>
            <a:ext cx="13456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Grafik 9" descr="NPFB5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9842" y="3624910"/>
            <a:ext cx="1417042" cy="106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43361" y="3351526"/>
            <a:ext cx="1518622" cy="2255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Line 19"/>
          <p:cNvSpPr>
            <a:spLocks noChangeShapeType="1"/>
          </p:cNvSpPr>
          <p:nvPr/>
        </p:nvSpPr>
        <p:spPr bwMode="auto">
          <a:xfrm flipH="1">
            <a:off x="3385919" y="3779327"/>
            <a:ext cx="720080" cy="16492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pic>
        <p:nvPicPr>
          <p:cNvPr id="26" name="Picture 8" descr="Preview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4097382" y="4021464"/>
            <a:ext cx="402084" cy="33392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7" name="Picture 4" descr="Preview"/>
          <p:cNvPicPr>
            <a:picLocks noChangeAspect="1" noChangeArrowheads="1"/>
          </p:cNvPicPr>
          <p:nvPr/>
        </p:nvPicPr>
        <p:blipFill>
          <a:blip r:embed="rId11" r:link="rId12" cstate="print"/>
          <a:srcRect/>
          <a:stretch>
            <a:fillRect/>
          </a:stretch>
        </p:blipFill>
        <p:spPr bwMode="auto">
          <a:xfrm>
            <a:off x="4097382" y="4427398"/>
            <a:ext cx="402084" cy="4049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8" name="Picture 5" descr="Preview"/>
          <p:cNvPicPr>
            <a:picLocks noChangeAspect="1" noChangeArrowheads="1"/>
          </p:cNvPicPr>
          <p:nvPr/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4106000" y="3563303"/>
            <a:ext cx="406863" cy="411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9" name="Line 19"/>
          <p:cNvSpPr>
            <a:spLocks noChangeShapeType="1"/>
          </p:cNvSpPr>
          <p:nvPr/>
        </p:nvSpPr>
        <p:spPr bwMode="auto">
          <a:xfrm flipH="1" flipV="1">
            <a:off x="3601943" y="4067358"/>
            <a:ext cx="504056" cy="14401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0" name="Line 19"/>
          <p:cNvSpPr>
            <a:spLocks noChangeShapeType="1"/>
          </p:cNvSpPr>
          <p:nvPr/>
        </p:nvSpPr>
        <p:spPr bwMode="auto">
          <a:xfrm flipH="1" flipV="1">
            <a:off x="3385919" y="4139366"/>
            <a:ext cx="720080" cy="5040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pic>
        <p:nvPicPr>
          <p:cNvPr id="27656" name="Grafik 8" descr="NPFB4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34961" y="5054917"/>
            <a:ext cx="1130939" cy="109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hteck 31"/>
          <p:cNvSpPr>
            <a:spLocks noChangeArrowheads="1"/>
          </p:cNvSpPr>
          <p:nvPr/>
        </p:nvSpPr>
        <p:spPr bwMode="auto">
          <a:xfrm>
            <a:off x="6096000" y="2143125"/>
            <a:ext cx="5545070" cy="31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</a:rPr>
              <a:t>Range of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Standard applications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1600" dirty="0">
                <a:latin typeface="+mn-lt"/>
              </a:rPr>
              <a:t>Applications with high temperature and</a:t>
            </a:r>
            <a:r>
              <a:rPr lang="lt-LT" sz="1600" dirty="0">
                <a:latin typeface="+mn-lt"/>
              </a:rPr>
              <a:t> </a:t>
            </a:r>
            <a:r>
              <a:rPr lang="en-US" sz="1600" dirty="0">
                <a:latin typeface="+mn-lt"/>
              </a:rPr>
              <a:t>pressure ranges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1600" dirty="0">
              <a:latin typeface="+mn-lt"/>
            </a:endParaRPr>
          </a:p>
          <a:p>
            <a:pPr marL="180975" indent="-180975">
              <a:tabLst>
                <a:tab pos="361950" algn="l"/>
              </a:tabLst>
            </a:pPr>
            <a:r>
              <a:rPr lang="en-US" sz="1600" b="1" dirty="0">
                <a:latin typeface="+mn-lt"/>
                <a:sym typeface="Symbol" pitchFamily="18" charset="2"/>
              </a:rPr>
              <a:t>Features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Nickel-plated brass</a:t>
            </a:r>
          </a:p>
          <a:p>
            <a:pPr>
              <a:lnSpc>
                <a:spcPts val="2100"/>
              </a:lnSpc>
              <a:tabLst>
                <a:tab pos="361950" algn="l"/>
              </a:tabLst>
              <a:defRPr/>
            </a:pPr>
            <a:endParaRPr lang="en-US" sz="1600" dirty="0">
              <a:latin typeface="+mn-lt"/>
            </a:endParaRPr>
          </a:p>
          <a:p>
            <a:pPr marL="180000" indent="-180000">
              <a:lnSpc>
                <a:spcPts val="2100"/>
              </a:lnSpc>
              <a:tabLst>
                <a:tab pos="361950" algn="l"/>
              </a:tabLst>
              <a:defRPr/>
            </a:pPr>
            <a:r>
              <a:rPr lang="en-US" sz="1600" b="1" dirty="0">
                <a:latin typeface="+mn-lt"/>
              </a:rPr>
              <a:t>Pressure- and temperature range 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Temperature dependent operating pressure: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-0,95 … 50 bar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en-US" sz="1600" dirty="0">
                <a:latin typeface="+mn-lt"/>
              </a:rPr>
              <a:t>Ambient temperature:</a:t>
            </a:r>
            <a:br>
              <a:rPr lang="lt-LT" sz="1600" dirty="0">
                <a:latin typeface="+mn-lt"/>
              </a:rPr>
            </a:br>
            <a:r>
              <a:rPr lang="en-US" sz="1600" dirty="0">
                <a:latin typeface="+mn-lt"/>
              </a:rPr>
              <a:t>-20°C … +150°C</a:t>
            </a:r>
          </a:p>
        </p:txBody>
      </p:sp>
      <p:sp>
        <p:nvSpPr>
          <p:cNvPr id="23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8F48FB8E-2A89-4AF8-960A-BC06D59F8E2D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rgbClr val="000000"/>
                </a:solidFill>
                <a:latin typeface="MetaPlusLF"/>
              </a:rPr>
              <a:t>Exit</a:t>
            </a:r>
          </a:p>
        </p:txBody>
      </p:sp>
      <p:sp>
        <p:nvSpPr>
          <p:cNvPr id="25" name="Interaktive Schaltfläche: Anpassen 1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4829CC8-C8DB-4AFD-8EF7-1BBFF9FCBC27}"/>
              </a:ext>
            </a:extLst>
          </p:cNvPr>
          <p:cNvSpPr/>
          <p:nvPr/>
        </p:nvSpPr>
        <p:spPr>
          <a:xfrm>
            <a:off x="11220198" y="1630362"/>
            <a:ext cx="714375" cy="142875"/>
          </a:xfrm>
          <a:prstGeom prst="actionButtonBlank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000" dirty="0">
                <a:solidFill>
                  <a:srgbClr val="000000"/>
                </a:solidFill>
                <a:latin typeface="MetaPlusLF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8117879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ontactperson&quot;,&quot;Department&quot;) &amp; &quot;\&quot; &amp; MasterProperty(&quot;Contactperson&quot;,&quot;Displayname&quot;)]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&quot;PresentationTitle&quot;)]]&#1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DocumentCreatedDate&quot;)=&quot;&quot;,&quot;&quot;,Translate(&quot;Doc.PPT.Created&quot;) &amp; &quot; &quot; &amp; MasterProperty(&quot;CustomField&quot;, &quot;DocumentCreatedDate&quot;))]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DocumentModifiedDate&quot;)=&quot;&quot;,&quot;&quot;,Translate(&quot;Doc.PPT.Modified&quot;) &amp; &quot; &quot; &amp; MasterProperty(&quot;CustomField&quot;, &quot;DocumentModifiedDate&quot;))]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Status&quot;)=&quot;&quot;,&quot;&quot;,Translate(&quot;Doc.PPT.Status&quot;) &amp; &quot; &quot; &amp; MasterProperty(&quot;CustomField&quot;, &quot;Status&quot;))]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Classification&quot;)=&quot;&quot;,&quot;&quot;,Translate(&quot;Doc.PPT.Classification&quot;) &amp; &quot; &quot; &amp; MasterProperty(&quot;CustomField&quot;, &quot;Classification&quot;))]]"/>
</p:tagLst>
</file>

<file path=ppt/theme/theme1.xml><?xml version="1.0" encoding="utf-8"?>
<a:theme xmlns:a="http://schemas.openxmlformats.org/drawingml/2006/main" name="Default Theme">
  <a:themeElements>
    <a:clrScheme name="Festo Colors CC-D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17E86"/>
      </a:accent1>
      <a:accent2>
        <a:srgbClr val="B6C0C6"/>
      </a:accent2>
      <a:accent3>
        <a:srgbClr val="D9DEE1"/>
      </a:accent3>
      <a:accent4>
        <a:srgbClr val="0091DC"/>
      </a:accent4>
      <a:accent5>
        <a:srgbClr val="73C4EF"/>
      </a:accent5>
      <a:accent6>
        <a:srgbClr val="C9E6FA"/>
      </a:accent6>
      <a:hlink>
        <a:srgbClr val="000000"/>
      </a:hlink>
      <a:folHlink>
        <a:srgbClr val="717E86"/>
      </a:folHlink>
    </a:clrScheme>
    <a:fontScheme name="MetaPlusLF">
      <a:majorFont>
        <a:latin typeface="MetaPlusLF"/>
        <a:ea typeface=""/>
        <a:cs typeface=""/>
      </a:majorFont>
      <a:minorFont>
        <a:latin typeface="MetaPlusLF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50AD60DF-C415-4C42-AAA1-7A08064ADC25}" vid="{EE1665AB-5078-4EBD-A3B3-CBAEFC3244D8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44</TotalTime>
  <Words>613</Words>
  <Application>Microsoft Office PowerPoint</Application>
  <PresentationFormat>Widescreen</PresentationFormat>
  <Paragraphs>202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MetaPlusLF</vt:lpstr>
      <vt:lpstr>Symbol</vt:lpstr>
      <vt:lpstr>Default Theme</vt:lpstr>
      <vt:lpstr>Table of contents</vt:lpstr>
      <vt:lpstr>Fittings overview</vt:lpstr>
      <vt:lpstr>QS fittings</vt:lpstr>
      <vt:lpstr>4 product details of the QS are making the difference</vt:lpstr>
      <vt:lpstr>QS-V0 Fittings</vt:lpstr>
      <vt:lpstr>NPQP polypropylene fittings</vt:lpstr>
      <vt:lpstr>NPKA Polymer click fitting</vt:lpstr>
      <vt:lpstr>NPQH Metal fittings</vt:lpstr>
      <vt:lpstr>NPQM metal fitting</vt:lpstr>
      <vt:lpstr>NPCK Clean Design stainless steel fittings</vt:lpstr>
      <vt:lpstr>CRQS Stainless steel fittings</vt:lpstr>
      <vt:lpstr>NPFC Threaded fittings </vt:lpstr>
    </vt:vector>
  </TitlesOfParts>
  <Company>Festo AG &amp; Co. KG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Verschraubungen</dc:title>
  <dc:creator>lha</dc:creator>
  <cp:lastModifiedBy>Tvardauskaite, Dalia</cp:lastModifiedBy>
  <cp:revision>130</cp:revision>
  <dcterms:created xsi:type="dcterms:W3CDTF">2010-01-05T22:12:46Z</dcterms:created>
  <dcterms:modified xsi:type="dcterms:W3CDTF">2019-09-24T08:05:23Z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681601</vt:lpwstr>
  </property>
  <property fmtid="{D5CDD505-2E9C-101B-9397-08002B2CF9AE}" pid="3" name="NXPowerLiteSettings">
    <vt:lpwstr>F98007B004F000</vt:lpwstr>
  </property>
  <property fmtid="{D5CDD505-2E9C-101B-9397-08002B2CF9AE}" pid="4" name="NXPowerLiteVersion">
    <vt:lpwstr>D5.0.2</vt:lpwstr>
  </property>
</Properties>
</file>